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notesMasterIdLst>
    <p:notesMasterId r:id="rId42"/>
  </p:notesMasterIdLst>
  <p:sldIdLst>
    <p:sldId id="358" r:id="rId2"/>
    <p:sldId id="419" r:id="rId3"/>
    <p:sldId id="378" r:id="rId4"/>
    <p:sldId id="379" r:id="rId5"/>
    <p:sldId id="380" r:id="rId6"/>
    <p:sldId id="381" r:id="rId7"/>
    <p:sldId id="382" r:id="rId8"/>
    <p:sldId id="407" r:id="rId9"/>
    <p:sldId id="383" r:id="rId10"/>
    <p:sldId id="384" r:id="rId11"/>
    <p:sldId id="386" r:id="rId12"/>
    <p:sldId id="385" r:id="rId13"/>
    <p:sldId id="387" r:id="rId14"/>
    <p:sldId id="389" r:id="rId15"/>
    <p:sldId id="390" r:id="rId16"/>
    <p:sldId id="391" r:id="rId17"/>
    <p:sldId id="393" r:id="rId18"/>
    <p:sldId id="394" r:id="rId19"/>
    <p:sldId id="395" r:id="rId20"/>
    <p:sldId id="418" r:id="rId21"/>
    <p:sldId id="397" r:id="rId22"/>
    <p:sldId id="411" r:id="rId23"/>
    <p:sldId id="398" r:id="rId24"/>
    <p:sldId id="399" r:id="rId25"/>
    <p:sldId id="400" r:id="rId26"/>
    <p:sldId id="401" r:id="rId27"/>
    <p:sldId id="403" r:id="rId28"/>
    <p:sldId id="412" r:id="rId29"/>
    <p:sldId id="413" r:id="rId30"/>
    <p:sldId id="410" r:id="rId31"/>
    <p:sldId id="414" r:id="rId32"/>
    <p:sldId id="415" r:id="rId33"/>
    <p:sldId id="416" r:id="rId34"/>
    <p:sldId id="405" r:id="rId35"/>
    <p:sldId id="417" r:id="rId36"/>
    <p:sldId id="406" r:id="rId37"/>
    <p:sldId id="404" r:id="rId38"/>
    <p:sldId id="408" r:id="rId39"/>
    <p:sldId id="377" r:id="rId40"/>
    <p:sldId id="373"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833" autoAdjust="0"/>
  </p:normalViewPr>
  <p:slideViewPr>
    <p:cSldViewPr>
      <p:cViewPr varScale="1">
        <p:scale>
          <a:sx n="62" d="100"/>
          <a:sy n="62" d="100"/>
        </p:scale>
        <p:origin x="-1584" y="-9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E22DD2D-CE48-432A-B750-FE638311F72D}" type="datetimeFigureOut">
              <a:rPr lang="en-US" smtClean="0"/>
              <a:pPr/>
              <a:t>2/17/2014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6B52E04-8F68-435C-880A-7C7B12D9BA2F}" type="slidenum">
              <a:rPr lang="en-US" smtClean="0"/>
              <a:pPr/>
              <a:t>‹#›</a:t>
            </a:fld>
            <a:endParaRPr lang="en-US"/>
          </a:p>
        </p:txBody>
      </p:sp>
    </p:spTree>
    <p:extLst>
      <p:ext uri="{BB962C8B-B14F-4D97-AF65-F5344CB8AC3E}">
        <p14:creationId xmlns:p14="http://schemas.microsoft.com/office/powerpoint/2010/main" val="29877600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What if we tried</a:t>
            </a:r>
            <a:r>
              <a:rPr lang="en-US" baseline="0" dirty="0" smtClean="0"/>
              <a:t> to communicate better </a:t>
            </a:r>
            <a:r>
              <a:rPr lang="en-US" baseline="0" dirty="0" smtClean="0"/>
              <a:t>as a team </a:t>
            </a:r>
            <a:r>
              <a:rPr lang="en-US" baseline="0" dirty="0" smtClean="0"/>
              <a:t>so that we could have less confusion?</a:t>
            </a:r>
            <a:endParaRPr lang="en-US" dirty="0" smtClean="0"/>
          </a:p>
          <a:p>
            <a:r>
              <a:rPr lang="en-US" dirty="0" smtClean="0"/>
              <a:t>- What if we</a:t>
            </a:r>
            <a:r>
              <a:rPr lang="en-US" baseline="0" dirty="0" smtClean="0"/>
              <a:t> tried to get QA to help </a:t>
            </a:r>
            <a:r>
              <a:rPr lang="en-US" baseline="0" dirty="0" smtClean="0"/>
              <a:t>developers not </a:t>
            </a:r>
            <a:r>
              <a:rPr lang="en-US" baseline="0" dirty="0" smtClean="0"/>
              <a:t>write bugs in the first place?</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10</a:t>
            </a:fld>
            <a:endParaRPr lang="en-US"/>
          </a:p>
        </p:txBody>
      </p:sp>
    </p:spTree>
    <p:extLst>
      <p:ext uri="{BB962C8B-B14F-4D97-AF65-F5344CB8AC3E}">
        <p14:creationId xmlns:p14="http://schemas.microsoft.com/office/powerpoint/2010/main" val="7542494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QA</a:t>
            </a:r>
            <a:r>
              <a:rPr lang="en-US" baseline="0" dirty="0" smtClean="0"/>
              <a:t> is not an external auditor that is going to come sometime when you’re not expecting it to make sure that you’re following all of the rules.</a:t>
            </a:r>
          </a:p>
          <a:p>
            <a:endParaRPr lang="en-US" baseline="0" dirty="0" smtClean="0"/>
          </a:p>
          <a:p>
            <a:r>
              <a:rPr lang="en-US" baseline="0" dirty="0" smtClean="0"/>
              <a:t>QA teams should provide “independent verification”, but that doesn’t mean that you can’t work together with them to make sure that your code is correct.</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11</a:t>
            </a:fld>
            <a:endParaRPr lang="en-US"/>
          </a:p>
        </p:txBody>
      </p:sp>
    </p:spTree>
    <p:extLst>
      <p:ext uri="{BB962C8B-B14F-4D97-AF65-F5344CB8AC3E}">
        <p14:creationId xmlns:p14="http://schemas.microsoft.com/office/powerpoint/2010/main" val="754249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QA</a:t>
            </a:r>
            <a:r>
              <a:rPr lang="en-US" baseline="0" dirty="0" smtClean="0"/>
              <a:t> is not like taking an exam in a college class, where you take your best shot at interpreting requirements and then have the QA person “grade” how well you did.</a:t>
            </a:r>
          </a:p>
          <a:p>
            <a:endParaRPr lang="en-US" baseline="0" dirty="0" smtClean="0"/>
          </a:p>
          <a:p>
            <a:r>
              <a:rPr lang="en-US" baseline="0" dirty="0" smtClean="0"/>
              <a:t>We want to do whatever we can to get it 100% right.  Imagine taking a test in your college class, having it be an open book test, and having the professor sitting next to you so that you ask him anytime if you’re doing it right.</a:t>
            </a:r>
          </a:p>
          <a:p>
            <a:endParaRPr lang="en-US" baseline="0" dirty="0" smtClean="0"/>
          </a:p>
          <a:p>
            <a:r>
              <a:rPr lang="en-US" baseline="0" dirty="0" smtClean="0"/>
              <a:t>Or better yet, what if we had the questions for the test ahead of time, we also had the answers for the test, and we had some hints on how to solve some of the complicated questions?  (And you have the professor helping you) – remember, all we are doing is </a:t>
            </a:r>
            <a:r>
              <a:rPr lang="en-US" b="1" baseline="0" dirty="0" smtClean="0"/>
              <a:t>translating</a:t>
            </a:r>
            <a:r>
              <a:rPr lang="en-US" b="0" baseline="0" dirty="0" smtClean="0"/>
              <a:t> requirements into code.  We aren’t here to interpret it in our own way, we are just translating.</a:t>
            </a:r>
          </a:p>
        </p:txBody>
      </p:sp>
      <p:sp>
        <p:nvSpPr>
          <p:cNvPr id="4" name="Slide Number Placeholder 3"/>
          <p:cNvSpPr>
            <a:spLocks noGrp="1"/>
          </p:cNvSpPr>
          <p:nvPr>
            <p:ph type="sldNum" sz="quarter" idx="10"/>
          </p:nvPr>
        </p:nvSpPr>
        <p:spPr/>
        <p:txBody>
          <a:bodyPr/>
          <a:lstStyle/>
          <a:p>
            <a:fld id="{46B52E04-8F68-435C-880A-7C7B12D9BA2F}" type="slidenum">
              <a:rPr lang="en-US" smtClean="0"/>
              <a:pPr/>
              <a:t>12</a:t>
            </a:fld>
            <a:endParaRPr lang="en-US"/>
          </a:p>
        </p:txBody>
      </p:sp>
    </p:spTree>
    <p:extLst>
      <p:ext uri="{BB962C8B-B14F-4D97-AF65-F5344CB8AC3E}">
        <p14:creationId xmlns:p14="http://schemas.microsoft.com/office/powerpoint/2010/main" val="7542494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I had</a:t>
            </a:r>
            <a:r>
              <a:rPr lang="en-US" baseline="0" dirty="0" smtClean="0"/>
              <a:t> a list of QA’s test cases before I write code, I should be able to write my code to make all of their test cases pass, and then I shouldn’t have any bugs.</a:t>
            </a:r>
          </a:p>
          <a:p>
            <a:endParaRPr lang="en-US" baseline="0" dirty="0" smtClean="0"/>
          </a:p>
          <a:p>
            <a:r>
              <a:rPr lang="en-US" baseline="0" dirty="0" smtClean="0"/>
              <a:t>But wait, some say, won’t you just write your code to make the tests pass?  </a:t>
            </a:r>
            <a:r>
              <a:rPr lang="en-US" baseline="0" smtClean="0"/>
              <a:t>Exactly!!</a:t>
            </a:r>
            <a:endParaRPr lang="en-US"/>
          </a:p>
        </p:txBody>
      </p:sp>
      <p:sp>
        <p:nvSpPr>
          <p:cNvPr id="4" name="Slide Number Placeholder 3"/>
          <p:cNvSpPr>
            <a:spLocks noGrp="1"/>
          </p:cNvSpPr>
          <p:nvPr>
            <p:ph type="sldNum" sz="quarter" idx="10"/>
          </p:nvPr>
        </p:nvSpPr>
        <p:spPr/>
        <p:txBody>
          <a:bodyPr/>
          <a:lstStyle/>
          <a:p>
            <a:fld id="{46B52E04-8F68-435C-880A-7C7B12D9BA2F}" type="slidenum">
              <a:rPr lang="en-US" smtClean="0"/>
              <a:pPr/>
              <a:t>13</a:t>
            </a:fld>
            <a:endParaRPr lang="en-US"/>
          </a:p>
        </p:txBody>
      </p:sp>
    </p:spTree>
    <p:extLst>
      <p:ext uri="{BB962C8B-B14F-4D97-AF65-F5344CB8AC3E}">
        <p14:creationId xmlns:p14="http://schemas.microsoft.com/office/powerpoint/2010/main" val="36492077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 the</a:t>
            </a:r>
            <a:r>
              <a:rPr lang="en-US" baseline="0" dirty="0" smtClean="0"/>
              <a:t> pileup of cards in the “Ready for Test” queue, the cards clipped together, and the printouts of Excel bug lists.  Also, the QA environment has code from iteration 15 and the integration testing environment has code from iteration 17, so the code going to production is over a month old!  Mass chaos!!</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14</a:t>
            </a:fld>
            <a:endParaRPr lang="en-US"/>
          </a:p>
        </p:txBody>
      </p:sp>
    </p:spTree>
    <p:extLst>
      <p:ext uri="{BB962C8B-B14F-4D97-AF65-F5344CB8AC3E}">
        <p14:creationId xmlns:p14="http://schemas.microsoft.com/office/powerpoint/2010/main" val="34394535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 a BA,</a:t>
            </a:r>
            <a:r>
              <a:rPr lang="en-US" baseline="0" dirty="0" smtClean="0"/>
              <a:t> QA, and a developer in a room and discuss a feature before you start developing it.  The outcome of this process (not necessarily the meeting itself) should be agreed upon acceptance criteria that indicate all details about what is going to be built and how QA will verify that it is working correctly.</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15</a:t>
            </a:fld>
            <a:endParaRPr lang="en-US"/>
          </a:p>
        </p:txBody>
      </p:sp>
    </p:spTree>
    <p:extLst>
      <p:ext uri="{BB962C8B-B14F-4D97-AF65-F5344CB8AC3E}">
        <p14:creationId xmlns:p14="http://schemas.microsoft.com/office/powerpoint/2010/main" val="38993920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“Gherkin” syntax is a common grammar and syntax that we can use so</a:t>
            </a:r>
            <a:r>
              <a:rPr lang="en-US" baseline="0" dirty="0" smtClean="0"/>
              <a:t> that BAs, QAs, developers, and business people can speak the same language and ensure that everyone agrees on what is going to be built.</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16</a:t>
            </a:fld>
            <a:endParaRPr lang="en-US"/>
          </a:p>
        </p:txBody>
      </p:sp>
    </p:spTree>
    <p:extLst>
      <p:ext uri="{BB962C8B-B14F-4D97-AF65-F5344CB8AC3E}">
        <p14:creationId xmlns:p14="http://schemas.microsoft.com/office/powerpoint/2010/main" val="2651711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as</a:t>
            </a:r>
            <a:r>
              <a:rPr lang="en-US" baseline="0" dirty="0" smtClean="0"/>
              <a:t> far as we go in our initial 3 amigos meeting.  At this point we’ll break and someone will write out the gherkin for the acceptance tests and then we’ll review the gherkin once it’s written (no need for us all to sit in a room and watch someone type out gherkin).</a:t>
            </a:r>
            <a:endParaRPr lang="en-US" dirty="0" smtClean="0"/>
          </a:p>
          <a:p>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19</a:t>
            </a:fld>
            <a:endParaRPr lang="en-US"/>
          </a:p>
        </p:txBody>
      </p:sp>
    </p:spTree>
    <p:extLst>
      <p:ext uri="{BB962C8B-B14F-4D97-AF65-F5344CB8AC3E}">
        <p14:creationId xmlns:p14="http://schemas.microsoft.com/office/powerpoint/2010/main" val="3788878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Combine all of the scenarios</a:t>
            </a:r>
            <a:r>
              <a:rPr lang="en-US" baseline="0" dirty="0" smtClean="0"/>
              <a:t> so that we can have fewer automated tests to write.</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20</a:t>
            </a:fld>
            <a:endParaRPr lang="en-US"/>
          </a:p>
        </p:txBody>
      </p:sp>
    </p:spTree>
    <p:extLst>
      <p:ext uri="{BB962C8B-B14F-4D97-AF65-F5344CB8AC3E}">
        <p14:creationId xmlns:p14="http://schemas.microsoft.com/office/powerpoint/2010/main" val="3579631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This gherkin essentially</a:t>
            </a:r>
            <a:r>
              <a:rPr lang="en-US" baseline="0" dirty="0" smtClean="0"/>
              <a:t> </a:t>
            </a:r>
            <a:r>
              <a:rPr lang="en-US" dirty="0" smtClean="0"/>
              <a:t>becomes</a:t>
            </a:r>
            <a:r>
              <a:rPr lang="en-US" baseline="0" dirty="0" smtClean="0"/>
              <a:t> our requirements, our test plan, our method of verifying that our feature will meet the needs of the business, and potentially an automated acceptance test.</a:t>
            </a:r>
          </a:p>
          <a:p>
            <a:r>
              <a:rPr lang="en-US" baseline="0" dirty="0" smtClean="0"/>
              <a:t>- The gherkin can be written by anyone on the team.  The 3 amigos must all agree on the final gherkin.</a:t>
            </a:r>
          </a:p>
          <a:p>
            <a:pPr marL="0" indent="0">
              <a:buFontTx/>
              <a:buNone/>
            </a:pPr>
            <a:r>
              <a:rPr lang="en-US" baseline="0" smtClean="0"/>
              <a:t>- Bonus </a:t>
            </a:r>
            <a:r>
              <a:rPr lang="en-US" baseline="0" dirty="0" smtClean="0"/>
              <a:t>points if you can get people in the business to write requirements for you in </a:t>
            </a:r>
            <a:r>
              <a:rPr lang="en-US" baseline="0" smtClean="0"/>
              <a:t>this format!</a:t>
            </a:r>
          </a:p>
          <a:p>
            <a:pPr marL="0" indent="0">
              <a:buFontTx/>
              <a:buNone/>
            </a:pP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21</a:t>
            </a:fld>
            <a:endParaRPr lang="en-US"/>
          </a:p>
        </p:txBody>
      </p:sp>
    </p:spTree>
    <p:extLst>
      <p:ext uri="{BB962C8B-B14F-4D97-AF65-F5344CB8AC3E}">
        <p14:creationId xmlns:p14="http://schemas.microsoft.com/office/powerpoint/2010/main" val="3134158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Once your team gets more disciplined</a:t>
            </a:r>
            <a:r>
              <a:rPr lang="en-US" baseline="0" dirty="0" smtClean="0"/>
              <a:t>, you can start leaving blanks in your acceptance criteria if they’re minor enough that they don’t prevent you from starting development.  But initially I wouldn’t recommend that because people are still getting used to the rhythm of the new process</a:t>
            </a:r>
          </a:p>
          <a:p>
            <a:pPr marL="171450" indent="-171450">
              <a:buFontTx/>
              <a:buChar char="-"/>
            </a:pPr>
            <a:r>
              <a:rPr lang="en-US" baseline="0" dirty="0" smtClean="0"/>
              <a:t>“3 Amigos” usually starts with a meeting, but then you can go off an work separately to define all of the details, and then come back together to agree on the final acceptance criteria</a:t>
            </a:r>
          </a:p>
          <a:p>
            <a:pPr marL="171450" indent="-171450">
              <a:buFontTx/>
              <a:buChar char="-"/>
            </a:pPr>
            <a:r>
              <a:rPr lang="en-US" baseline="0" dirty="0" smtClean="0"/>
              <a:t>Do what makes sense for you!  There are more than one way to achieve the end goal, so do what works best for your team.</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22</a:t>
            </a:fld>
            <a:endParaRPr lang="en-US"/>
          </a:p>
        </p:txBody>
      </p:sp>
    </p:spTree>
    <p:extLst>
      <p:ext uri="{BB962C8B-B14F-4D97-AF65-F5344CB8AC3E}">
        <p14:creationId xmlns:p14="http://schemas.microsoft.com/office/powerpoint/2010/main" val="37165686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If we’re taking a whole-team approach to testing, then we should use our development</a:t>
            </a:r>
            <a:r>
              <a:rPr lang="en-US" baseline="0" dirty="0" smtClean="0"/>
              <a:t> skills to help automate testing.</a:t>
            </a:r>
          </a:p>
          <a:p>
            <a:pPr marL="0" indent="0">
              <a:buFontTx/>
              <a:buNone/>
            </a:pP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23</a:t>
            </a:fld>
            <a:endParaRPr lang="en-US"/>
          </a:p>
        </p:txBody>
      </p:sp>
    </p:spTree>
    <p:extLst>
      <p:ext uri="{BB962C8B-B14F-4D97-AF65-F5344CB8AC3E}">
        <p14:creationId xmlns:p14="http://schemas.microsoft.com/office/powerpoint/2010/main" val="31341584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a:t>
            </a:r>
            <a:r>
              <a:rPr lang="en-US" baseline="0" dirty="0" smtClean="0"/>
              <a:t>’s say that we decide as a team that we want our test breakdown to look like this.  What is the best way to achieve this?  Does it involve developers?  (hint: yes)</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24</a:t>
            </a:fld>
            <a:endParaRPr lang="en-US"/>
          </a:p>
        </p:txBody>
      </p:sp>
    </p:spTree>
    <p:extLst>
      <p:ext uri="{BB962C8B-B14F-4D97-AF65-F5344CB8AC3E}">
        <p14:creationId xmlns:p14="http://schemas.microsoft.com/office/powerpoint/2010/main" val="32697892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testing triangle at many shops would look like this…</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25</a:t>
            </a:fld>
            <a:endParaRPr lang="en-US"/>
          </a:p>
        </p:txBody>
      </p:sp>
    </p:spTree>
    <p:extLst>
      <p:ext uri="{BB962C8B-B14F-4D97-AF65-F5344CB8AC3E}">
        <p14:creationId xmlns:p14="http://schemas.microsoft.com/office/powerpoint/2010/main" val="32697892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or sometimes it</a:t>
            </a:r>
            <a:r>
              <a:rPr lang="en-US" baseline="0" dirty="0" smtClean="0"/>
              <a:t> looks like this. Either of these inverted triangles show that the development team is not invested in the testing effort.</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26</a:t>
            </a:fld>
            <a:endParaRPr lang="en-US"/>
          </a:p>
        </p:txBody>
      </p:sp>
    </p:spTree>
    <p:extLst>
      <p:ext uri="{BB962C8B-B14F-4D97-AF65-F5344CB8AC3E}">
        <p14:creationId xmlns:p14="http://schemas.microsoft.com/office/powerpoint/2010/main" val="32697892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working a a</a:t>
            </a:r>
            <a:r>
              <a:rPr lang="en-US" baseline="0" dirty="0" smtClean="0"/>
              <a:t> TEAM!!!!!!!</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27</a:t>
            </a:fld>
            <a:endParaRPr lang="en-US"/>
          </a:p>
        </p:txBody>
      </p:sp>
    </p:spTree>
    <p:extLst>
      <p:ext uri="{BB962C8B-B14F-4D97-AF65-F5344CB8AC3E}">
        <p14:creationId xmlns:p14="http://schemas.microsoft.com/office/powerpoint/2010/main" val="32213292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the implied definition of done on</a:t>
            </a:r>
            <a:r>
              <a:rPr lang="en-US" baseline="0" dirty="0" smtClean="0"/>
              <a:t> this board?  What are we incentivizing the development team to do?</a:t>
            </a:r>
          </a:p>
          <a:p>
            <a:pPr marL="171450" indent="-171450">
              <a:buFontTx/>
              <a:buChar char="-"/>
            </a:pPr>
            <a:r>
              <a:rPr lang="en-US" baseline="0" dirty="0" smtClean="0"/>
              <a:t>“It will look good if I have a lot of red-dotted (dev complete) features on my sheet”</a:t>
            </a:r>
          </a:p>
          <a:p>
            <a:pPr marL="171450" indent="-171450">
              <a:buFontTx/>
              <a:buChar char="-"/>
            </a:pPr>
            <a:r>
              <a:rPr lang="en-US" baseline="0" dirty="0" smtClean="0"/>
              <a:t>“If I don’t have a blue dot (testing complete) on the features on my sheet, it’s QA’s fault”</a:t>
            </a:r>
          </a:p>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46B52E04-8F68-435C-880A-7C7B12D9BA2F}" type="slidenum">
              <a:rPr lang="en-US" smtClean="0"/>
              <a:pPr/>
              <a:t>29</a:t>
            </a:fld>
            <a:endParaRPr lang="en-US"/>
          </a:p>
        </p:txBody>
      </p:sp>
    </p:spTree>
    <p:extLst>
      <p:ext uri="{BB962C8B-B14F-4D97-AF65-F5344CB8AC3E}">
        <p14:creationId xmlns:p14="http://schemas.microsoft.com/office/powerpoint/2010/main" val="5387994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Stop</a:t>
            </a:r>
            <a:r>
              <a:rPr lang="en-US" baseline="0" dirty="0" smtClean="0"/>
              <a:t> lying to yourself about your progress!</a:t>
            </a:r>
          </a:p>
          <a:p>
            <a:pPr marL="171450" indent="-171450">
              <a:buFontTx/>
              <a:buChar char="-"/>
            </a:pPr>
            <a:r>
              <a:rPr lang="en-US" baseline="0" dirty="0" smtClean="0"/>
              <a:t>All metrics (whether tracked or implied) should encourage the team to include testing as a part of “done”</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31</a:t>
            </a:fld>
            <a:endParaRPr lang="en-US"/>
          </a:p>
        </p:txBody>
      </p:sp>
    </p:spTree>
    <p:extLst>
      <p:ext uri="{BB962C8B-B14F-4D97-AF65-F5344CB8AC3E}">
        <p14:creationId xmlns:p14="http://schemas.microsoft.com/office/powerpoint/2010/main" val="6825548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Small testing columns limit the amount of work that can be “in testing”</a:t>
            </a:r>
            <a:endParaRPr lang="en-US"/>
          </a:p>
        </p:txBody>
      </p:sp>
      <p:sp>
        <p:nvSpPr>
          <p:cNvPr id="4" name="Slide Number Placeholder 3"/>
          <p:cNvSpPr>
            <a:spLocks noGrp="1"/>
          </p:cNvSpPr>
          <p:nvPr>
            <p:ph type="sldNum" sz="quarter" idx="10"/>
          </p:nvPr>
        </p:nvSpPr>
        <p:spPr/>
        <p:txBody>
          <a:bodyPr/>
          <a:lstStyle/>
          <a:p>
            <a:fld id="{46B52E04-8F68-435C-880A-7C7B12D9BA2F}" type="slidenum">
              <a:rPr lang="en-US" smtClean="0"/>
              <a:pPr/>
              <a:t>33</a:t>
            </a:fld>
            <a:endParaRPr lang="en-US"/>
          </a:p>
        </p:txBody>
      </p:sp>
    </p:spTree>
    <p:extLst>
      <p:ext uri="{BB962C8B-B14F-4D97-AF65-F5344CB8AC3E}">
        <p14:creationId xmlns:p14="http://schemas.microsoft.com/office/powerpoint/2010/main" val="383741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Pod”</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34</a:t>
            </a:fld>
            <a:endParaRPr lang="en-US"/>
          </a:p>
        </p:txBody>
      </p:sp>
    </p:spTree>
    <p:extLst>
      <p:ext uri="{BB962C8B-B14F-4D97-AF65-F5344CB8AC3E}">
        <p14:creationId xmlns:p14="http://schemas.microsoft.com/office/powerpoint/2010/main" val="32801116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Short</a:t>
            </a:r>
            <a:r>
              <a:rPr lang="en-US" baseline="0" dirty="0" smtClean="0"/>
              <a:t> cubicles, open area for people to meet.  System analysts, developers, and QA people all sitting in the same row.</a:t>
            </a:r>
          </a:p>
          <a:p>
            <a:endParaRPr lang="en-US" baseline="0" dirty="0" smtClean="0"/>
          </a:p>
          <a:p>
            <a:r>
              <a:rPr lang="en-US" baseline="0" dirty="0" smtClean="0"/>
              <a:t>Having developers and QA people sit together helps break down the symbolic walls between developers and QA.  It’s a lot easier to ask a QA person a question about what you’re developing when you turn around and ask someone a question or roll across the aisle and talk to them.</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35</a:t>
            </a:fld>
            <a:endParaRPr lang="en-US"/>
          </a:p>
        </p:txBody>
      </p:sp>
    </p:spTree>
    <p:extLst>
      <p:ext uri="{BB962C8B-B14F-4D97-AF65-F5344CB8AC3E}">
        <p14:creationId xmlns:p14="http://schemas.microsoft.com/office/powerpoint/2010/main" val="585697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developers and QA people report to different managers, it’s tempting to not think of them as being on the same team.  </a:t>
            </a:r>
          </a:p>
          <a:p>
            <a:endParaRPr lang="en-US" baseline="0" dirty="0" smtClean="0"/>
          </a:p>
          <a:p>
            <a:r>
              <a:rPr lang="en-US" baseline="0" dirty="0" smtClean="0"/>
              <a:t>Example: QA team is doing all manual testing and can’t keep up with the development team because manual testing takes too long.  It might make sense to have a developer help automate some of the testing, but the development manager might not want to offer up one of his people to help the QA team because he might not want to “lose” one of his developers and therefore not get as much “done” (even though after all, it’s not done until it’s tested).  The QA manager might not feel that he can ask the development manager for one of his people, so he might go out and hire more manual testers.  In this case, managers are only looking out for their own interests, but this is encouraged by the management structure that is in place.</a:t>
            </a:r>
          </a:p>
        </p:txBody>
      </p:sp>
      <p:sp>
        <p:nvSpPr>
          <p:cNvPr id="4" name="Slide Number Placeholder 3"/>
          <p:cNvSpPr>
            <a:spLocks noGrp="1"/>
          </p:cNvSpPr>
          <p:nvPr>
            <p:ph type="sldNum" sz="quarter" idx="10"/>
          </p:nvPr>
        </p:nvSpPr>
        <p:spPr/>
        <p:txBody>
          <a:bodyPr/>
          <a:lstStyle/>
          <a:p>
            <a:fld id="{46B52E04-8F68-435C-880A-7C7B12D9BA2F}" type="slidenum">
              <a:rPr lang="en-US" smtClean="0"/>
              <a:pPr/>
              <a:t>36</a:t>
            </a:fld>
            <a:endParaRPr lang="en-US"/>
          </a:p>
        </p:txBody>
      </p:sp>
    </p:spTree>
    <p:extLst>
      <p:ext uri="{BB962C8B-B14F-4D97-AF65-F5344CB8AC3E}">
        <p14:creationId xmlns:p14="http://schemas.microsoft.com/office/powerpoint/2010/main" val="5286992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37</a:t>
            </a:fld>
            <a:endParaRPr lang="en-US"/>
          </a:p>
        </p:txBody>
      </p:sp>
    </p:spTree>
    <p:extLst>
      <p:ext uri="{BB962C8B-B14F-4D97-AF65-F5344CB8AC3E}">
        <p14:creationId xmlns:p14="http://schemas.microsoft.com/office/powerpoint/2010/main" val="12448461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Char char="-"/>
            </a:pP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40</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need to treat software teams like an actual team!  Not siloes of people</a:t>
            </a:r>
            <a:r>
              <a:rPr lang="en-US" baseline="0" dirty="0" smtClean="0"/>
              <a:t> who act independently of each other without caring about other silos within the group</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4</a:t>
            </a:fld>
            <a:endParaRPr lang="en-US"/>
          </a:p>
        </p:txBody>
      </p:sp>
    </p:spTree>
    <p:extLst>
      <p:ext uri="{BB962C8B-B14F-4D97-AF65-F5344CB8AC3E}">
        <p14:creationId xmlns:p14="http://schemas.microsoft.com/office/powerpoint/2010/main" val="952322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 most software</a:t>
            </a:r>
            <a:r>
              <a:rPr lang="en-US" baseline="0" dirty="0" smtClean="0"/>
              <a:t> projects, developers write code and throw it over the wall to QA.  Good luck QA team!</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5</a:t>
            </a:fld>
            <a:endParaRPr lang="en-US"/>
          </a:p>
        </p:txBody>
      </p:sp>
    </p:spTree>
    <p:extLst>
      <p:ext uri="{BB962C8B-B14F-4D97-AF65-F5344CB8AC3E}">
        <p14:creationId xmlns:p14="http://schemas.microsoft.com/office/powerpoint/2010/main" val="1721912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QA is confused – they get a feature</a:t>
            </a:r>
            <a:r>
              <a:rPr lang="en-US" baseline="0" dirty="0" smtClean="0"/>
              <a:t> to test, but this is the first time that they have ever seen the details about the feature.  How do we expect them to do a good job of testing it if they have no idea what it’s supposed to do?  Not only that, but in some cases the developer finished working on the feature weeks ago and has moved onto something else long ago.</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6</a:t>
            </a:fld>
            <a:endParaRPr lang="en-US"/>
          </a:p>
        </p:txBody>
      </p:sp>
    </p:spTree>
    <p:extLst>
      <p:ext uri="{BB962C8B-B14F-4D97-AF65-F5344CB8AC3E}">
        <p14:creationId xmlns:p14="http://schemas.microsoft.com/office/powerpoint/2010/main" val="3641040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approach usually ends with lots of bugs.</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7</a:t>
            </a:fld>
            <a:endParaRPr lang="en-US"/>
          </a:p>
        </p:txBody>
      </p:sp>
    </p:spTree>
    <p:extLst>
      <p:ext uri="{BB962C8B-B14F-4D97-AF65-F5344CB8AC3E}">
        <p14:creationId xmlns:p14="http://schemas.microsoft.com/office/powerpoint/2010/main" val="41789825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approach usually ends with lots of bugs.</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8</a:t>
            </a:fld>
            <a:endParaRPr lang="en-US"/>
          </a:p>
        </p:txBody>
      </p:sp>
    </p:spTree>
    <p:extLst>
      <p:ext uri="{BB962C8B-B14F-4D97-AF65-F5344CB8AC3E}">
        <p14:creationId xmlns:p14="http://schemas.microsoft.com/office/powerpoint/2010/main" val="41789825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When</a:t>
            </a:r>
            <a:r>
              <a:rPr lang="en-US" baseline="0" dirty="0" smtClean="0"/>
              <a:t> this happens, we don’t really know what we’re building.  BAs write requirements with one thing in mind, developers interpret another way, and QAs then interpret it another way.  </a:t>
            </a:r>
          </a:p>
          <a:p>
            <a:r>
              <a:rPr lang="en-US" dirty="0" smtClean="0"/>
              <a:t>- This just</a:t>
            </a:r>
            <a:r>
              <a:rPr lang="en-US" baseline="0" dirty="0" smtClean="0"/>
              <a:t> makes you mad at QA for writing up bugs that aren’t bugs</a:t>
            </a:r>
            <a:endParaRPr lang="en-US" dirty="0"/>
          </a:p>
        </p:txBody>
      </p:sp>
      <p:sp>
        <p:nvSpPr>
          <p:cNvPr id="4" name="Slide Number Placeholder 3"/>
          <p:cNvSpPr>
            <a:spLocks noGrp="1"/>
          </p:cNvSpPr>
          <p:nvPr>
            <p:ph type="sldNum" sz="quarter" idx="10"/>
          </p:nvPr>
        </p:nvSpPr>
        <p:spPr/>
        <p:txBody>
          <a:bodyPr/>
          <a:lstStyle/>
          <a:p>
            <a:fld id="{46B52E04-8F68-435C-880A-7C7B12D9BA2F}" type="slidenum">
              <a:rPr lang="en-US" smtClean="0"/>
              <a:pPr/>
              <a:t>9</a:t>
            </a:fld>
            <a:endParaRPr lang="en-US"/>
          </a:p>
        </p:txBody>
      </p:sp>
    </p:spTree>
    <p:extLst>
      <p:ext uri="{BB962C8B-B14F-4D97-AF65-F5344CB8AC3E}">
        <p14:creationId xmlns:p14="http://schemas.microsoft.com/office/powerpoint/2010/main" val="754249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6" name="Rectangle 20"/>
          <p:cNvSpPr>
            <a:spLocks noGrp="1"/>
          </p:cNvSpPr>
          <p:nvPr>
            <p:ph type="ctrTitle"/>
          </p:nvPr>
        </p:nvSpPr>
        <p:spPr>
          <a:xfrm>
            <a:off x="685800" y="990601"/>
            <a:ext cx="7772400" cy="2609850"/>
          </a:xfrm>
        </p:spPr>
        <p:txBody>
          <a:bodyPr anchor="b" anchorCtr="0">
            <a:noAutofit/>
            <a:scene3d>
              <a:camera prst="orthographicFront"/>
              <a:lightRig rig="soft" dir="t">
                <a:rot lat="0" lon="0" rev="2100000"/>
              </a:lightRig>
            </a:scene3d>
            <a:sp3d prstMaterial="matte">
              <a:bevelT w="38100" h="38100"/>
              <a:contourClr>
                <a:srgbClr val="FFFFFF"/>
              </a:contourClr>
            </a:sp3d>
          </a:bodyPr>
          <a:lstStyle>
            <a:lvl1pPr algn="ctr">
              <a:defRPr lang="en-US" sz="5800" dirty="0" smtClean="0">
                <a:ln w="9525">
                  <a:noFill/>
                </a:ln>
                <a:effectLst>
                  <a:outerShdw blurRad="50800" dist="38100" dir="8220000" algn="tl" rotWithShape="0">
                    <a:srgbClr val="000000">
                      <a:alpha val="40000"/>
                    </a:srgbClr>
                  </a:outerShdw>
                </a:effectLst>
              </a:defRPr>
            </a:lvl1pPr>
          </a:lstStyle>
          <a:p>
            <a:r>
              <a:rPr lang="en-US" smtClean="0"/>
              <a:t>Click to edit Master title style</a:t>
            </a:r>
            <a:endParaRPr lang="en-US" dirty="0"/>
          </a:p>
        </p:txBody>
      </p:sp>
      <p:sp>
        <p:nvSpPr>
          <p:cNvPr id="24" name="Rectangle 26"/>
          <p:cNvSpPr>
            <a:spLocks noGrp="1"/>
          </p:cNvSpPr>
          <p:nvPr>
            <p:ph type="subTitle" idx="1"/>
          </p:nvPr>
        </p:nvSpPr>
        <p:spPr>
          <a:xfrm>
            <a:off x="1371600" y="3657600"/>
            <a:ext cx="6400800" cy="1967089"/>
          </a:xfrm>
        </p:spPr>
        <p:txBody>
          <a:bodyPr>
            <a:normAutofit/>
          </a:bodyPr>
          <a:lstStyle>
            <a:lvl1pPr marL="0" indent="0" algn="ctr">
              <a:buNone/>
              <a:defRPr lang="en-US" sz="3000" b="0">
                <a:solidFill>
                  <a:schemeClr val="tx2"/>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smtClean="0"/>
              <a:t>Click to edit Master subtitle style</a:t>
            </a:r>
            <a:endParaRPr lang="en-US" dirty="0"/>
          </a:p>
        </p:txBody>
      </p:sp>
      <p:sp>
        <p:nvSpPr>
          <p:cNvPr id="18" name="Rectangle 6"/>
          <p:cNvSpPr>
            <a:spLocks noGrp="1"/>
          </p:cNvSpPr>
          <p:nvPr>
            <p:ph type="dt" sz="half" idx="10"/>
          </p:nvPr>
        </p:nvSpPr>
        <p:spPr/>
        <p:txBody>
          <a:bodyPr/>
          <a:lstStyle>
            <a:lvl1pPr>
              <a:defRPr lang="en-US" smtClean="0"/>
            </a:lvl1pPr>
          </a:lstStyle>
          <a:p>
            <a:fld id="{C3F416CD-67A3-4CF0-A210-F6AF31AC147F}" type="datetimeFigureOut">
              <a:rPr lang="en-US" smtClean="0"/>
              <a:pPr/>
              <a:t>2/17/2014</a:t>
            </a:fld>
            <a:endParaRPr lang="en-US"/>
          </a:p>
        </p:txBody>
      </p:sp>
      <p:sp>
        <p:nvSpPr>
          <p:cNvPr id="9" name="Rectangle 14"/>
          <p:cNvSpPr>
            <a:spLocks noGrp="1"/>
          </p:cNvSpPr>
          <p:nvPr>
            <p:ph type="sldNum" sz="quarter" idx="11"/>
          </p:nvPr>
        </p:nvSpPr>
        <p:spPr/>
        <p:txBody>
          <a:bodyPr/>
          <a:lstStyle>
            <a:lvl1pPr>
              <a:defRPr lang="en-US" smtClean="0"/>
            </a:lvl1pPr>
          </a:lstStyle>
          <a:p>
            <a:pPr algn="r" eaLnBrk="1" latinLnBrk="0" hangingPunct="1"/>
            <a:fld id="{96652B35-718D-4E28-AFEB-B694A3B357E8}" type="slidenum">
              <a:rPr kumimoji="0" lang="en-US" smtClean="0"/>
              <a:pPr algn="r" eaLnBrk="1" latinLnBrk="0" hangingPunct="1"/>
              <a:t>‹#›</a:t>
            </a:fld>
            <a:endParaRPr kumimoji="0" lang="en-US" sz="1800" dirty="0">
              <a:solidFill>
                <a:schemeClr val="bg1"/>
              </a:solidFill>
            </a:endParaRPr>
          </a:p>
        </p:txBody>
      </p:sp>
      <p:sp>
        <p:nvSpPr>
          <p:cNvPr id="25" name="Rectangle 27"/>
          <p:cNvSpPr>
            <a:spLocks noGrp="1"/>
          </p:cNvSpPr>
          <p:nvPr>
            <p:ph type="ftr" sz="quarter" idx="12"/>
          </p:nvPr>
        </p:nvSpPr>
        <p:spPr/>
        <p:txBody>
          <a:bodyPr/>
          <a:lstStyle>
            <a:lvl1pPr>
              <a:defRPr lang="en-US" smtClean="0"/>
            </a:lvl1pPr>
          </a:lstStyle>
          <a:p>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F416CD-67A3-4CF0-A210-F6AF31AC147F}" type="datetimeFigureOut">
              <a:rPr lang="en-US" smtClean="0"/>
              <a:pPr/>
              <a:t>2/17/2014</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96652B35-718D-4E28-AFEB-B694A3B357E8}" type="slidenum">
              <a:rPr kumimoji="0" lang="en-US" smtClean="0"/>
              <a:pPr/>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F416CD-67A3-4CF0-A210-F6AF31AC147F}" type="datetimeFigureOut">
              <a:rPr lang="en-US" smtClean="0"/>
              <a:pPr/>
              <a:t>2/17/2014</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96652B35-718D-4E28-AFEB-B694A3B357E8}" type="slidenum">
              <a:rPr kumimoji="0" lang="en-US" smtClean="0"/>
              <a:pPr/>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Rectangle 2"/>
          <p:cNvSpPr>
            <a:spLocks noGrp="1"/>
          </p:cNvSpPr>
          <p:nvPr>
            <p:ph type="title"/>
          </p:nvPr>
        </p:nvSpPr>
        <p:spPr/>
        <p:txBody>
          <a:bodyPr/>
          <a:lstStyle/>
          <a:p>
            <a:r>
              <a:rPr lang="en-US" smtClean="0"/>
              <a:t>Click to edit Master title style</a:t>
            </a:r>
            <a:endParaRPr lang="en-US"/>
          </a:p>
        </p:txBody>
      </p:sp>
      <p:sp>
        <p:nvSpPr>
          <p:cNvPr id="3" name="Rectangle 3"/>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Rectangle 4"/>
          <p:cNvSpPr>
            <a:spLocks noGrp="1"/>
          </p:cNvSpPr>
          <p:nvPr>
            <p:ph type="dt" sz="half" idx="10"/>
          </p:nvPr>
        </p:nvSpPr>
        <p:spPr/>
        <p:txBody>
          <a:bodyPr/>
          <a:lstStyle/>
          <a:p>
            <a:fld id="{C3F416CD-67A3-4CF0-A210-F6AF31AC147F}" type="datetimeFigureOut">
              <a:rPr lang="en-US" smtClean="0"/>
              <a:pPr/>
              <a:t>2/17/2014</a:t>
            </a:fld>
            <a:endParaRPr lang="en-US"/>
          </a:p>
        </p:txBody>
      </p:sp>
      <p:sp>
        <p:nvSpPr>
          <p:cNvPr id="5" name="Rectangle 5"/>
          <p:cNvSpPr>
            <a:spLocks noGrp="1"/>
          </p:cNvSpPr>
          <p:nvPr>
            <p:ph type="ftr" sz="quarter" idx="11"/>
          </p:nvPr>
        </p:nvSpPr>
        <p:spPr/>
        <p:txBody>
          <a:bodyPr/>
          <a:lstStyle/>
          <a:p>
            <a:endParaRPr kumimoji="0" lang="en-US"/>
          </a:p>
        </p:txBody>
      </p:sp>
      <p:sp>
        <p:nvSpPr>
          <p:cNvPr id="6" name="Rectangle 6"/>
          <p:cNvSpPr>
            <a:spLocks noGrp="1"/>
          </p:cNvSpPr>
          <p:nvPr>
            <p:ph type="sldNum" sz="quarter" idx="12"/>
          </p:nvPr>
        </p:nvSpPr>
        <p:spPr/>
        <p:txBody>
          <a:bodyPr/>
          <a:lstStyle/>
          <a:p>
            <a:fld id="{96652B35-718D-4E28-AFEB-B694A3B357E8}" type="slidenum">
              <a:rPr kumimoji="0" lang="en-US" smtClean="0"/>
              <a:pPr/>
              <a:t>‹#›</a:t>
            </a:fld>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Rectangle 2"/>
          <p:cNvSpPr>
            <a:spLocks noGrp="1"/>
          </p:cNvSpPr>
          <p:nvPr>
            <p:ph type="title"/>
          </p:nvPr>
        </p:nvSpPr>
        <p:spPr>
          <a:xfrm>
            <a:off x="722313" y="2685391"/>
            <a:ext cx="7772400" cy="3112843"/>
          </a:xfrm>
        </p:spPr>
        <p:txBody>
          <a:bodyPr anchor="t">
            <a:normAutofit/>
          </a:bodyPr>
          <a:lstStyle>
            <a:lvl1pPr algn="ctr">
              <a:buNone/>
              <a:defRPr lang="en-US" sz="6000" b="1" dirty="0">
                <a:solidFill>
                  <a:schemeClr val="tx2">
                    <a:shade val="85000"/>
                    <a:satMod val="150000"/>
                  </a:schemeClr>
                </a:solidFill>
              </a:defRPr>
            </a:lvl1pPr>
          </a:lstStyle>
          <a:p>
            <a:r>
              <a:rPr lang="en-US" smtClean="0"/>
              <a:t>Click to edit Master title style</a:t>
            </a:r>
            <a:endParaRPr lang="en-US" dirty="0"/>
          </a:p>
        </p:txBody>
      </p:sp>
      <p:sp>
        <p:nvSpPr>
          <p:cNvPr id="3" name="Rectangle 3"/>
          <p:cNvSpPr>
            <a:spLocks noGrp="1"/>
          </p:cNvSpPr>
          <p:nvPr>
            <p:ph type="body" idx="1"/>
          </p:nvPr>
        </p:nvSpPr>
        <p:spPr>
          <a:xfrm>
            <a:off x="722313" y="1128932"/>
            <a:ext cx="7772400" cy="1509712"/>
          </a:xfrm>
        </p:spPr>
        <p:txBody>
          <a:bodyPr anchor="b">
            <a:normAutofit/>
          </a:bodyPr>
          <a:lstStyle>
            <a:lvl1pPr algn="ctr">
              <a:buNone/>
              <a:defRPr lang="en-US" sz="2400" b="0" smtClean="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smtClean="0"/>
              <a:t>Click to edit Master text styles</a:t>
            </a:r>
          </a:p>
        </p:txBody>
      </p:sp>
      <p:sp>
        <p:nvSpPr>
          <p:cNvPr id="4" name="Rectangle 4"/>
          <p:cNvSpPr>
            <a:spLocks noGrp="1"/>
          </p:cNvSpPr>
          <p:nvPr>
            <p:ph type="dt" sz="half" idx="10"/>
          </p:nvPr>
        </p:nvSpPr>
        <p:spPr/>
        <p:txBody>
          <a:bodyPr/>
          <a:lstStyle/>
          <a:p>
            <a:fld id="{C3F416CD-67A3-4CF0-A210-F6AF31AC147F}" type="datetimeFigureOut">
              <a:rPr lang="en-US" smtClean="0"/>
              <a:pPr/>
              <a:t>2/17/2014</a:t>
            </a:fld>
            <a:endParaRPr lang="en-US"/>
          </a:p>
        </p:txBody>
      </p:sp>
      <p:sp>
        <p:nvSpPr>
          <p:cNvPr id="5" name="Rectangle 5"/>
          <p:cNvSpPr>
            <a:spLocks noGrp="1"/>
          </p:cNvSpPr>
          <p:nvPr>
            <p:ph type="ftr" sz="quarter" idx="11"/>
          </p:nvPr>
        </p:nvSpPr>
        <p:spPr/>
        <p:txBody>
          <a:bodyPr/>
          <a:lstStyle/>
          <a:p>
            <a:endParaRPr kumimoji="0" lang="en-US"/>
          </a:p>
        </p:txBody>
      </p:sp>
      <p:sp>
        <p:nvSpPr>
          <p:cNvPr id="6" name="Rectangle 6"/>
          <p:cNvSpPr>
            <a:spLocks noGrp="1"/>
          </p:cNvSpPr>
          <p:nvPr>
            <p:ph type="sldNum" sz="quarter" idx="12"/>
          </p:nvPr>
        </p:nvSpPr>
        <p:spPr/>
        <p:txBody>
          <a:bodyPr/>
          <a:lstStyle/>
          <a:p>
            <a:fld id="{96652B35-718D-4E28-AFEB-B694A3B357E8}" type="slidenum">
              <a:rPr kumimoji="0" lang="en-US" smtClean="0"/>
              <a:pPr/>
              <a:t>‹#›</a:t>
            </a:fld>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p>
            <a:r>
              <a:rPr lang="en-US" smtClean="0"/>
              <a:t>Click to edit Master title style</a:t>
            </a:r>
            <a:endParaRPr lang="en-US"/>
          </a:p>
        </p:txBody>
      </p:sp>
      <p:sp>
        <p:nvSpPr>
          <p:cNvPr id="3" name="Rectangle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p:cNvSpPr>
          <p:nvPr>
            <p:ph type="dt" sz="half" idx="10"/>
          </p:nvPr>
        </p:nvSpPr>
        <p:spPr/>
        <p:txBody>
          <a:bodyPr/>
          <a:lstStyle/>
          <a:p>
            <a:fld id="{C3F416CD-67A3-4CF0-A210-F6AF31AC147F}" type="datetimeFigureOut">
              <a:rPr lang="en-US" smtClean="0"/>
              <a:pPr/>
              <a:t>2/17/2014</a:t>
            </a:fld>
            <a:endParaRPr lang="en-US"/>
          </a:p>
        </p:txBody>
      </p:sp>
      <p:sp>
        <p:nvSpPr>
          <p:cNvPr id="6" name="Rectangle 5"/>
          <p:cNvSpPr>
            <a:spLocks noGrp="1"/>
          </p:cNvSpPr>
          <p:nvPr>
            <p:ph type="ftr" sz="quarter" idx="11"/>
          </p:nvPr>
        </p:nvSpPr>
        <p:spPr/>
        <p:txBody>
          <a:bodyPr/>
          <a:lstStyle/>
          <a:p>
            <a:endParaRPr kumimoji="0" lang="en-US"/>
          </a:p>
        </p:txBody>
      </p:sp>
      <p:sp>
        <p:nvSpPr>
          <p:cNvPr id="7" name="Rectangle 6"/>
          <p:cNvSpPr>
            <a:spLocks noGrp="1"/>
          </p:cNvSpPr>
          <p:nvPr>
            <p:ph type="sldNum" sz="quarter" idx="12"/>
          </p:nvPr>
        </p:nvSpPr>
        <p:spPr/>
        <p:txBody>
          <a:bodyPr/>
          <a:lstStyle/>
          <a:p>
            <a:fld id="{96652B35-718D-4E28-AFEB-B694A3B357E8}" type="slidenum">
              <a:rPr kumimoji="0" lang="en-US" smtClean="0"/>
              <a:pPr/>
              <a:t>‹#›</a:t>
            </a:fld>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Rectangle 1"/>
          <p:cNvSpPr>
            <a:spLocks noGrp="1"/>
          </p:cNvSpPr>
          <p:nvPr>
            <p:ph type="title"/>
          </p:nvPr>
        </p:nvSpPr>
        <p:spPr/>
        <p:txBody>
          <a:bodyPr/>
          <a:lstStyle>
            <a:lvl1pPr algn="l">
              <a:defRPr/>
            </a:lvl1pPr>
          </a:lstStyle>
          <a:p>
            <a:r>
              <a:rPr lang="en-US" smtClean="0"/>
              <a:t>Click to edit Master title style</a:t>
            </a:r>
            <a:endParaRPr lang="en-US"/>
          </a:p>
        </p:txBody>
      </p:sp>
      <p:sp>
        <p:nvSpPr>
          <p:cNvPr id="3" name="Rectangle 2"/>
          <p:cNvSpPr>
            <a:spLocks noGrp="1"/>
          </p:cNvSpPr>
          <p:nvPr>
            <p:ph type="body" idx="1"/>
          </p:nvPr>
        </p:nvSpPr>
        <p:spPr>
          <a:xfrm>
            <a:off x="457200" y="1535113"/>
            <a:ext cx="4040188" cy="639762"/>
          </a:xfrm>
        </p:spPr>
        <p:txBody>
          <a:bodyPr anchor="b">
            <a:noAutofit/>
          </a:bodyPr>
          <a:lstStyle>
            <a:lvl1pPr marL="0" indent="0" algn="l">
              <a:buNone/>
              <a:defRPr sz="2200" b="1"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Rectangle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p:cNvSpPr>
          <p:nvPr>
            <p:ph type="body" sz="quarter" idx="3"/>
          </p:nvPr>
        </p:nvSpPr>
        <p:spPr>
          <a:xfrm>
            <a:off x="4645025" y="1535113"/>
            <a:ext cx="4041775" cy="639762"/>
          </a:xfrm>
        </p:spPr>
        <p:txBody>
          <a:bodyPr anchor="b">
            <a:noAutofit/>
          </a:bodyPr>
          <a:lstStyle>
            <a:lvl1pPr marL="0" indent="0" algn="l">
              <a:buNone/>
              <a:defRPr sz="2200" b="1"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Rectangle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p:cNvSpPr>
          <p:nvPr>
            <p:ph type="dt" sz="half" idx="10"/>
          </p:nvPr>
        </p:nvSpPr>
        <p:spPr/>
        <p:txBody>
          <a:bodyPr/>
          <a:lstStyle/>
          <a:p>
            <a:pPr algn="l" eaLnBrk="1" latinLnBrk="0" hangingPunct="1"/>
            <a:fld id="{C3F416CD-67A3-4CF0-A210-F6AF31AC147F}" type="datetimeFigureOut">
              <a:rPr lang="en-US" smtClean="0"/>
              <a:pPr algn="l" eaLnBrk="1" latinLnBrk="0" hangingPunct="1"/>
              <a:t>2/17/2014</a:t>
            </a:fld>
            <a:endParaRPr lang="en-US"/>
          </a:p>
        </p:txBody>
      </p:sp>
      <p:sp>
        <p:nvSpPr>
          <p:cNvPr id="8" name="Rectangle 7"/>
          <p:cNvSpPr>
            <a:spLocks noGrp="1"/>
          </p:cNvSpPr>
          <p:nvPr>
            <p:ph type="ftr" sz="quarter" idx="11"/>
          </p:nvPr>
        </p:nvSpPr>
        <p:spPr/>
        <p:txBody>
          <a:bodyPr/>
          <a:lstStyle/>
          <a:p>
            <a:endParaRPr kumimoji="0" lang="en-US"/>
          </a:p>
        </p:txBody>
      </p:sp>
      <p:sp>
        <p:nvSpPr>
          <p:cNvPr id="9" name="Rectangle 8"/>
          <p:cNvSpPr>
            <a:spLocks noGrp="1"/>
          </p:cNvSpPr>
          <p:nvPr>
            <p:ph type="sldNum" sz="quarter" idx="12"/>
          </p:nvPr>
        </p:nvSpPr>
        <p:spPr/>
        <p:txBody>
          <a:bodyPr/>
          <a:lstStyle/>
          <a:p>
            <a:pPr algn="r" eaLnBrk="1" latinLnBrk="0" hangingPunct="1"/>
            <a:fld id="{96652B35-718D-4E28-AFEB-B694A3B357E8}" type="slidenum">
              <a:rPr kumimoji="0" lang="en-US" smtClean="0"/>
              <a:pPr algn="r" eaLnBrk="1" latinLnBrk="0" hangingPunct="1"/>
              <a:t>‹#›</a:t>
            </a:fld>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Rectangle 2"/>
          <p:cNvSpPr>
            <a:spLocks noGrp="1"/>
          </p:cNvSpPr>
          <p:nvPr>
            <p:ph type="title"/>
          </p:nvPr>
        </p:nvSpPr>
        <p:spPr/>
        <p:txBody>
          <a:bodyPr/>
          <a:lstStyle>
            <a:lvl1pPr>
              <a:defRPr lang="en-US"/>
            </a:lvl1pPr>
          </a:lstStyle>
          <a:p>
            <a:r>
              <a:rPr lang="en-US" smtClean="0"/>
              <a:t>Click to edit Master title style</a:t>
            </a:r>
            <a:endParaRPr lang="en-US"/>
          </a:p>
        </p:txBody>
      </p:sp>
      <p:sp>
        <p:nvSpPr>
          <p:cNvPr id="3" name="Rectangle 3"/>
          <p:cNvSpPr>
            <a:spLocks noGrp="1"/>
          </p:cNvSpPr>
          <p:nvPr>
            <p:ph type="dt" sz="half" idx="10"/>
          </p:nvPr>
        </p:nvSpPr>
        <p:spPr/>
        <p:txBody>
          <a:bodyPr/>
          <a:lstStyle/>
          <a:p>
            <a:fld id="{C3F416CD-67A3-4CF0-A210-F6AF31AC147F}" type="datetimeFigureOut">
              <a:rPr lang="en-US" smtClean="0"/>
              <a:pPr/>
              <a:t>2/17/2014</a:t>
            </a:fld>
            <a:endParaRPr lang="en-US"/>
          </a:p>
        </p:txBody>
      </p:sp>
      <p:sp>
        <p:nvSpPr>
          <p:cNvPr id="4" name="Rectangle 4"/>
          <p:cNvSpPr>
            <a:spLocks noGrp="1"/>
          </p:cNvSpPr>
          <p:nvPr>
            <p:ph type="ftr" sz="quarter" idx="11"/>
          </p:nvPr>
        </p:nvSpPr>
        <p:spPr/>
        <p:txBody>
          <a:bodyPr/>
          <a:lstStyle/>
          <a:p>
            <a:endParaRPr kumimoji="0" lang="en-US" dirty="0"/>
          </a:p>
        </p:txBody>
      </p:sp>
      <p:sp>
        <p:nvSpPr>
          <p:cNvPr id="5" name="Rectangle 5"/>
          <p:cNvSpPr>
            <a:spLocks noGrp="1"/>
          </p:cNvSpPr>
          <p:nvPr>
            <p:ph type="sldNum" sz="quarter" idx="12"/>
          </p:nvPr>
        </p:nvSpPr>
        <p:spPr/>
        <p:txBody>
          <a:bodyPr/>
          <a:lstStyle/>
          <a:p>
            <a:fld id="{96652B35-718D-4E28-AFEB-B694A3B357E8}" type="slidenum">
              <a:rPr kumimoji="0" lang="en-US" smtClean="0"/>
              <a:pPr/>
              <a:t>‹#›</a:t>
            </a:fld>
            <a:endParaRPr kumimoji="0"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p:cNvSpPr>
          <p:nvPr>
            <p:ph type="dt" sz="half" idx="10"/>
          </p:nvPr>
        </p:nvSpPr>
        <p:spPr/>
        <p:txBody>
          <a:bodyPr/>
          <a:lstStyle/>
          <a:p>
            <a:fld id="{C3F416CD-67A3-4CF0-A210-F6AF31AC147F}" type="datetimeFigureOut">
              <a:rPr lang="en-US" smtClean="0"/>
              <a:pPr/>
              <a:t>2/17/2014</a:t>
            </a:fld>
            <a:endParaRPr lang="en-US"/>
          </a:p>
        </p:txBody>
      </p:sp>
      <p:sp>
        <p:nvSpPr>
          <p:cNvPr id="3" name="Rectangle 3"/>
          <p:cNvSpPr>
            <a:spLocks noGrp="1"/>
          </p:cNvSpPr>
          <p:nvPr>
            <p:ph type="ftr" sz="quarter" idx="11"/>
          </p:nvPr>
        </p:nvSpPr>
        <p:spPr/>
        <p:txBody>
          <a:bodyPr/>
          <a:lstStyle/>
          <a:p>
            <a:endParaRPr kumimoji="0" lang="en-US"/>
          </a:p>
        </p:txBody>
      </p:sp>
      <p:sp>
        <p:nvSpPr>
          <p:cNvPr id="4" name="Rectangle 4"/>
          <p:cNvSpPr>
            <a:spLocks noGrp="1"/>
          </p:cNvSpPr>
          <p:nvPr>
            <p:ph type="sldNum" sz="quarter" idx="12"/>
          </p:nvPr>
        </p:nvSpPr>
        <p:spPr/>
        <p:txBody>
          <a:bodyPr/>
          <a:lstStyle/>
          <a:p>
            <a:fld id="{96652B35-718D-4E28-AFEB-B694A3B357E8}" type="slidenum">
              <a:rPr kumimoji="0" lang="en-US" smtClean="0"/>
              <a:pPr/>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a:spLocks noGrp="1"/>
          </p:cNvSpPr>
          <p:nvPr>
            <p:ph type="title"/>
          </p:nvPr>
        </p:nvSpPr>
        <p:spPr>
          <a:xfrm>
            <a:off x="457200" y="273050"/>
            <a:ext cx="3008313" cy="1162050"/>
          </a:xfrm>
        </p:spPr>
        <p:txBody>
          <a:bodyPr anchor="b">
            <a:normAutofit/>
          </a:bodyPr>
          <a:lstStyle>
            <a:lvl1pPr algn="ctr">
              <a:defRPr sz="2400" b="1">
                <a:solidFill>
                  <a:schemeClr val="tx2"/>
                </a:solidFill>
                <a:effectLst>
                  <a:outerShdw blurRad="38100" dist="25400" dir="8220000" algn="tr" rotWithShape="0">
                    <a:prstClr val="black">
                      <a:alpha val="35000"/>
                    </a:prstClr>
                  </a:outerShdw>
                </a:effectLst>
              </a:defRPr>
            </a:lvl1pPr>
          </a:lstStyle>
          <a:p>
            <a:r>
              <a:rPr lang="en-US" smtClean="0"/>
              <a:t>Click to edit Master title style</a:t>
            </a:r>
            <a:endParaRPr lang="en-US"/>
          </a:p>
        </p:txBody>
      </p:sp>
      <p:sp>
        <p:nvSpPr>
          <p:cNvPr id="3" name="Rectangle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p:cNvSpPr>
          <p:nvPr>
            <p:ph type="body" sz="half" idx="2"/>
          </p:nvPr>
        </p:nvSpPr>
        <p:spPr>
          <a:xfrm>
            <a:off x="457200" y="1435100"/>
            <a:ext cx="3008313" cy="4691063"/>
          </a:xfrm>
        </p:spPr>
        <p:txBody>
          <a:bodyPr/>
          <a:lstStyle>
            <a:lvl1pPr marL="0" indent="0" algn="ctr">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p:cNvSpPr>
          <p:nvPr>
            <p:ph type="dt" sz="half" idx="10"/>
          </p:nvPr>
        </p:nvSpPr>
        <p:spPr/>
        <p:txBody>
          <a:bodyPr/>
          <a:lstStyle/>
          <a:p>
            <a:fld id="{C3F416CD-67A3-4CF0-A210-F6AF31AC147F}" type="datetimeFigureOut">
              <a:rPr lang="en-US" smtClean="0"/>
              <a:pPr/>
              <a:t>2/17/2014</a:t>
            </a:fld>
            <a:endParaRPr lang="en-US"/>
          </a:p>
        </p:txBody>
      </p:sp>
      <p:sp>
        <p:nvSpPr>
          <p:cNvPr id="6" name="Rectangle 5"/>
          <p:cNvSpPr>
            <a:spLocks noGrp="1"/>
          </p:cNvSpPr>
          <p:nvPr>
            <p:ph type="ftr" sz="quarter" idx="11"/>
          </p:nvPr>
        </p:nvSpPr>
        <p:spPr/>
        <p:txBody>
          <a:bodyPr/>
          <a:lstStyle/>
          <a:p>
            <a:endParaRPr kumimoji="0" lang="en-US"/>
          </a:p>
        </p:txBody>
      </p:sp>
      <p:sp>
        <p:nvSpPr>
          <p:cNvPr id="7" name="Rectangle 6"/>
          <p:cNvSpPr>
            <a:spLocks noGrp="1"/>
          </p:cNvSpPr>
          <p:nvPr>
            <p:ph type="sldNum" sz="quarter" idx="12"/>
          </p:nvPr>
        </p:nvSpPr>
        <p:spPr/>
        <p:txBody>
          <a:bodyPr/>
          <a:lstStyle/>
          <a:p>
            <a:fld id="{96652B35-718D-4E28-AFEB-B694A3B357E8}" type="slidenum">
              <a:rPr kumimoji="0" lang="en-US" smtClean="0"/>
              <a:pPr/>
              <a:t>‹#›</a:t>
            </a:fld>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727729" y="1062637"/>
            <a:ext cx="4599432" cy="3977640"/>
          </a:xfrm>
          <a:prstGeom prst="rect">
            <a:avLst/>
          </a:prstGeom>
          <a:solidFill>
            <a:schemeClr val="tx2">
              <a:shade val="15000"/>
            </a:schemeClr>
          </a:solidFill>
          <a:ln w="63500">
            <a:noFill/>
            <a:miter lim="800000"/>
          </a:ln>
          <a:effectLst>
            <a:outerShdw blurRad="63500" dist="25400" dir="7200000" algn="t" rotWithShape="0">
              <a:prstClr val="black">
                <a:alpha val="45000"/>
              </a:prstClr>
            </a:outerShdw>
          </a:effectLst>
        </p:spPr>
        <p:style>
          <a:lnRef idx="3">
            <a:schemeClr val="lt1"/>
          </a:lnRef>
          <a:fillRef idx="1">
            <a:schemeClr val="accent6"/>
          </a:fillRef>
          <a:effectRef idx="1">
            <a:schemeClr val="accent6"/>
          </a:effectRef>
          <a:fontRef idx="minor">
            <a:schemeClr val="lt1"/>
          </a:fontRef>
        </p:style>
        <p:txBody>
          <a:bodyPr lIns="45720" rIns="45720" rtlCol="0" anchor="ctr">
            <a:normAutofit/>
          </a:bodyPr>
          <a:lstStyle/>
          <a:p>
            <a:pPr marL="0" indent="-274320" algn="l">
              <a:buClr>
                <a:schemeClr val="accent1"/>
              </a:buClr>
              <a:buSzPct val="80000"/>
              <a:buFont typeface="Wingdings 2" pitchFamily="18" charset="2"/>
              <a:buNone/>
            </a:pPr>
            <a:endParaRPr lang="en-US" sz="2000">
              <a:solidFill>
                <a:schemeClr val="lt1"/>
              </a:solidFill>
              <a:latin typeface="+mn-lt"/>
              <a:ea typeface="+mn-ea"/>
              <a:cs typeface="+mn-cs"/>
            </a:endParaRPr>
          </a:p>
        </p:txBody>
      </p:sp>
      <p:sp>
        <p:nvSpPr>
          <p:cNvPr id="2" name="Rectangle 2"/>
          <p:cNvSpPr>
            <a:spLocks noGrp="1"/>
          </p:cNvSpPr>
          <p:nvPr>
            <p:ph type="title"/>
          </p:nvPr>
        </p:nvSpPr>
        <p:spPr>
          <a:xfrm>
            <a:off x="5514536" y="4343400"/>
            <a:ext cx="3048000" cy="709858"/>
          </a:xfrm>
        </p:spPr>
        <p:txBody>
          <a:bodyPr anchor="t">
            <a:noAutofit/>
          </a:bodyPr>
          <a:lstStyle>
            <a:lvl1pPr algn="l">
              <a:buNone/>
              <a:defRPr sz="2200" b="1">
                <a:solidFill>
                  <a:schemeClr val="tx2"/>
                </a:solidFill>
                <a:effectLst>
                  <a:outerShdw blurRad="38100" dist="25400" dir="8220000" algn="tr" rotWithShape="0">
                    <a:prstClr val="black">
                      <a:alpha val="35000"/>
                    </a:prstClr>
                  </a:outerShdw>
                </a:effectLst>
              </a:defRPr>
            </a:lvl1pPr>
          </a:lstStyle>
          <a:p>
            <a:r>
              <a:rPr lang="en-US" smtClean="0"/>
              <a:t>Click to edit Master title style</a:t>
            </a:r>
            <a:endParaRPr lang="en-US" dirty="0"/>
          </a:p>
        </p:txBody>
      </p:sp>
      <p:sp>
        <p:nvSpPr>
          <p:cNvPr id="3" name="Rectangle 3"/>
          <p:cNvSpPr>
            <a:spLocks noGrp="1"/>
          </p:cNvSpPr>
          <p:nvPr>
            <p:ph type="pic" idx="1"/>
          </p:nvPr>
        </p:nvSpPr>
        <p:spPr>
          <a:xfrm>
            <a:off x="739645" y="1222657"/>
            <a:ext cx="4575601" cy="3657600"/>
          </a:xfrm>
          <a:solidFill>
            <a:schemeClr val="tx2">
              <a:shade val="75000"/>
            </a:schemeClr>
          </a:solidFill>
          <a:ln w="63500">
            <a:noFill/>
            <a:miter lim="800000"/>
          </a:ln>
          <a:effectLst/>
        </p:spPr>
        <p:style>
          <a:lnRef idx="3">
            <a:schemeClr val="lt1"/>
          </a:lnRef>
          <a:fillRef idx="1">
            <a:schemeClr val="accent6"/>
          </a:fillRef>
          <a:effectRef idx="1">
            <a:schemeClr val="accent6"/>
          </a:effectRef>
          <a:fontRef idx="minor">
            <a:schemeClr val="lt1"/>
          </a:fontRef>
        </p:style>
        <p:txBody>
          <a:bodyPr/>
          <a:lstStyle>
            <a:lvl1pPr>
              <a:buNone/>
              <a:defRPr sz="3200"/>
            </a:lvl1pPr>
          </a:lstStyle>
          <a:p>
            <a:r>
              <a:rPr lang="en-US" sz="2000" smtClean="0"/>
              <a:t>Click icon to add picture</a:t>
            </a:r>
            <a:endParaRPr lang="en-US" sz="2000" dirty="0"/>
          </a:p>
        </p:txBody>
      </p:sp>
      <p:sp>
        <p:nvSpPr>
          <p:cNvPr id="4" name="Rectangle 4"/>
          <p:cNvSpPr>
            <a:spLocks noGrp="1"/>
          </p:cNvSpPr>
          <p:nvPr>
            <p:ph type="body" sz="half" idx="2"/>
          </p:nvPr>
        </p:nvSpPr>
        <p:spPr>
          <a:xfrm>
            <a:off x="5514536" y="1371600"/>
            <a:ext cx="3044952" cy="2930086"/>
          </a:xfrm>
        </p:spPr>
        <p:txBody>
          <a:bodyPr bIns="0" anchor="b">
            <a:normAutofit/>
          </a:bodyPr>
          <a:lstStyle>
            <a:lvl1pPr marL="0" marR="0" indent="0" algn="l">
              <a:buFontTx/>
              <a:buNone/>
              <a:defRPr sz="1300">
                <a:solidFill>
                  <a:schemeClr val="tx1">
                    <a:tint val="95000"/>
                  </a:schemeClr>
                </a:solidFill>
              </a:defRPr>
            </a:lvl1pPr>
            <a:lvl2pPr marL="460375" marR="0" indent="-112713">
              <a:buFontTx/>
              <a:buNone/>
              <a:defRPr sz="1200"/>
            </a:lvl2pPr>
            <a:lvl3pPr marL="914400" marR="0" indent="-117475">
              <a:buFontTx/>
              <a:buNone/>
              <a:defRPr sz="1000"/>
            </a:lvl3pPr>
            <a:lvl4pPr marL="1316038" marR="0" indent="-112713">
              <a:buFontTx/>
              <a:buNone/>
              <a:defRPr sz="900"/>
            </a:lvl4pPr>
            <a:lvl5pPr marL="1711325" marR="0" indent="-117475">
              <a:buFontTx/>
              <a:buNone/>
              <a:defRPr sz="900"/>
            </a:lvl5pPr>
          </a:lstStyle>
          <a:p>
            <a:pPr lvl="0"/>
            <a:r>
              <a:rPr lang="en-US" smtClean="0"/>
              <a:t>Click to edit Master text styles</a:t>
            </a:r>
          </a:p>
        </p:txBody>
      </p:sp>
      <p:sp>
        <p:nvSpPr>
          <p:cNvPr id="5" name="Rectangle 5"/>
          <p:cNvSpPr>
            <a:spLocks noGrp="1"/>
          </p:cNvSpPr>
          <p:nvPr>
            <p:ph type="dt" sz="half" idx="10"/>
          </p:nvPr>
        </p:nvSpPr>
        <p:spPr/>
        <p:txBody>
          <a:bodyPr/>
          <a:lstStyle/>
          <a:p>
            <a:fld id="{C3F416CD-67A3-4CF0-A210-F6AF31AC147F}" type="datetimeFigureOut">
              <a:rPr lang="en-US" smtClean="0"/>
              <a:pPr/>
              <a:t>2/17/2014</a:t>
            </a:fld>
            <a:endParaRPr lang="en-US"/>
          </a:p>
        </p:txBody>
      </p:sp>
      <p:sp>
        <p:nvSpPr>
          <p:cNvPr id="6" name="Rectangle 6"/>
          <p:cNvSpPr>
            <a:spLocks noGrp="1"/>
          </p:cNvSpPr>
          <p:nvPr>
            <p:ph type="ftr" sz="quarter" idx="11"/>
          </p:nvPr>
        </p:nvSpPr>
        <p:spPr/>
        <p:txBody>
          <a:bodyPr/>
          <a:lstStyle/>
          <a:p>
            <a:endParaRPr kumimoji="0" lang="en-US"/>
          </a:p>
        </p:txBody>
      </p:sp>
      <p:sp>
        <p:nvSpPr>
          <p:cNvPr id="7" name="Rectangle 7"/>
          <p:cNvSpPr>
            <a:spLocks noGrp="1"/>
          </p:cNvSpPr>
          <p:nvPr>
            <p:ph type="sldNum" sz="quarter" idx="12"/>
          </p:nvPr>
        </p:nvSpPr>
        <p:spPr/>
        <p:txBody>
          <a:bodyPr/>
          <a:lstStyle/>
          <a:p>
            <a:fld id="{96652B35-718D-4E28-AFEB-B694A3B357E8}" type="slidenum">
              <a:rPr kumimoji="0" lang="en-US" smtClean="0"/>
              <a:pPr/>
              <a:t>‹#›</a:t>
            </a:fld>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Rectangle 10"/>
          <p:cNvSpPr>
            <a:spLocks noGrp="1"/>
          </p:cNvSpPr>
          <p:nvPr>
            <p:ph type="title"/>
          </p:nvPr>
        </p:nvSpPr>
        <p:spPr>
          <a:xfrm>
            <a:off x="457200" y="304800"/>
            <a:ext cx="8229600" cy="1143000"/>
          </a:xfrm>
          <a:prstGeom prst="rect">
            <a:avLst/>
          </a:prstGeom>
        </p:spPr>
        <p:txBody>
          <a:bodyPr anchor="b" anchorCtr="0">
            <a:normAutofit/>
            <a:scene3d>
              <a:camera prst="orthographicFront"/>
              <a:lightRig rig="soft" dir="t">
                <a:rot lat="0" lon="0" rev="2100000"/>
              </a:lightRig>
            </a:scene3d>
            <a:sp3d prstMaterial="matte">
              <a:bevelT w="38100" h="38100"/>
            </a:sp3d>
          </a:bodyPr>
          <a:lstStyle/>
          <a:p>
            <a:r>
              <a:rPr lang="en-US" smtClean="0"/>
              <a:t>Click to edit Master title style</a:t>
            </a:r>
            <a:endParaRPr lang="en-US" dirty="0"/>
          </a:p>
        </p:txBody>
      </p:sp>
      <p:sp>
        <p:nvSpPr>
          <p:cNvPr id="5" name="Rectangle 11"/>
          <p:cNvSpPr>
            <a:spLocks noGrp="1"/>
          </p:cNvSpPr>
          <p:nvPr>
            <p:ph type="body" idx="1"/>
          </p:nvPr>
        </p:nvSpPr>
        <p:spPr>
          <a:xfrm>
            <a:off x="457200" y="1600200"/>
            <a:ext cx="8229600" cy="4525963"/>
          </a:xfrm>
          <a:prstGeom prst="rect">
            <a:avLst/>
          </a:prstGeom>
        </p:spPr>
        <p:txBody>
          <a:bodyPr lIns="45720" rIns="4572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7" name="Rectangle 22"/>
          <p:cNvSpPr>
            <a:spLocks noGrp="1"/>
          </p:cNvSpPr>
          <p:nvPr>
            <p:ph type="dt" sz="half" idx="2"/>
          </p:nvPr>
        </p:nvSpPr>
        <p:spPr>
          <a:xfrm>
            <a:off x="457200" y="6245225"/>
            <a:ext cx="2133600" cy="476250"/>
          </a:xfrm>
          <a:prstGeom prst="rect">
            <a:avLst/>
          </a:prstGeom>
        </p:spPr>
        <p:txBody>
          <a:bodyPr anchor="b" anchorCtr="0"/>
          <a:lstStyle>
            <a:lvl1pPr>
              <a:defRPr lang="en-US" sz="1200" smtClean="0">
                <a:solidFill>
                  <a:schemeClr val="tx2"/>
                </a:solidFill>
                <a:latin typeface="+mn-lt"/>
                <a:ea typeface="+mn-lt"/>
                <a:cs typeface="+mn-lt"/>
              </a:defRPr>
            </a:lvl1pPr>
          </a:lstStyle>
          <a:p>
            <a:pPr algn="l" eaLnBrk="1" latinLnBrk="0" hangingPunct="1"/>
            <a:fld id="{C3F416CD-67A3-4CF0-A210-F6AF31AC147F}" type="datetimeFigureOut">
              <a:rPr lang="en-US" smtClean="0"/>
              <a:pPr algn="l" eaLnBrk="1" latinLnBrk="0" hangingPunct="1"/>
              <a:t>2/17/2014</a:t>
            </a:fld>
            <a:endParaRPr lang="en-US" sz="800" dirty="0">
              <a:solidFill>
                <a:schemeClr val="accent2"/>
              </a:solidFill>
            </a:endParaRPr>
          </a:p>
        </p:txBody>
      </p:sp>
      <p:sp>
        <p:nvSpPr>
          <p:cNvPr id="18" name="Rectangle 18"/>
          <p:cNvSpPr>
            <a:spLocks noGrp="1"/>
          </p:cNvSpPr>
          <p:nvPr>
            <p:ph type="ftr" sz="quarter" idx="3"/>
          </p:nvPr>
        </p:nvSpPr>
        <p:spPr>
          <a:xfrm>
            <a:off x="3124200" y="6245225"/>
            <a:ext cx="2895600" cy="476250"/>
          </a:xfrm>
          <a:prstGeom prst="rect">
            <a:avLst/>
          </a:prstGeom>
        </p:spPr>
        <p:txBody>
          <a:bodyPr anchor="b" anchorCtr="0"/>
          <a:lstStyle>
            <a:lvl1pPr algn="ctr">
              <a:defRPr lang="en-US" sz="1200" smtClean="0">
                <a:solidFill>
                  <a:schemeClr val="tx2"/>
                </a:solidFill>
                <a:latin typeface="+mn-lt"/>
                <a:ea typeface="+mn-lt"/>
                <a:cs typeface="+mn-lt"/>
              </a:defRPr>
            </a:lvl1pPr>
          </a:lstStyle>
          <a:p>
            <a:pPr algn="r" eaLnBrk="1" latinLnBrk="0" hangingPunct="1"/>
            <a:endParaRPr kumimoji="0" lang="en-US" sz="800" dirty="0">
              <a:solidFill>
                <a:schemeClr val="accent2"/>
              </a:solidFill>
            </a:endParaRPr>
          </a:p>
        </p:txBody>
      </p:sp>
      <p:sp>
        <p:nvSpPr>
          <p:cNvPr id="13" name="Rectangle 15"/>
          <p:cNvSpPr>
            <a:spLocks noGrp="1"/>
          </p:cNvSpPr>
          <p:nvPr>
            <p:ph type="sldNum" sz="quarter" idx="4"/>
          </p:nvPr>
        </p:nvSpPr>
        <p:spPr>
          <a:xfrm>
            <a:off x="6553200" y="6245225"/>
            <a:ext cx="2133600" cy="476250"/>
          </a:xfrm>
          <a:prstGeom prst="rect">
            <a:avLst/>
          </a:prstGeom>
        </p:spPr>
        <p:txBody>
          <a:bodyPr anchor="b" anchorCtr="0"/>
          <a:lstStyle>
            <a:lvl1pPr algn="r">
              <a:defRPr lang="en-US" sz="1200" smtClean="0">
                <a:solidFill>
                  <a:schemeClr val="tx2"/>
                </a:solidFill>
                <a:latin typeface="+mn-lt"/>
                <a:ea typeface="+mn-lt"/>
                <a:cs typeface="+mn-lt"/>
              </a:defRPr>
            </a:lvl1pPr>
          </a:lstStyle>
          <a:p>
            <a:pPr algn="r" eaLnBrk="1" latinLnBrk="0" hangingPunct="1"/>
            <a:fld id="{96652B35-718D-4E28-AFEB-B694A3B357E8}" type="slidenum">
              <a:rPr kumimoji="0" lang="en-US" smtClean="0"/>
              <a:pPr algn="r" eaLnBrk="1" latinLnBrk="0" hangingPunct="1"/>
              <a:t>‹#›</a:t>
            </a:fld>
            <a:endParaRPr kumimoji="0" lang="en-US" sz="1800"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defPPr>
        <a:defRPr sz="4400">
          <a:solidFill>
            <a:schemeClr val="tx2">
              <a:shade val="85000"/>
              <a:satMod val="150000"/>
            </a:schemeClr>
          </a:solidFill>
          <a:latin typeface="+mj-lt"/>
          <a:ea typeface="+mj-ea"/>
          <a:cs typeface="+mj-cs"/>
        </a:defRPr>
      </a:defPPr>
      <a:lvl1pPr algn="ctr" eaLnBrk="1" hangingPunct="1">
        <a:buNone/>
        <a:defRPr lang="en-US" sz="4800" b="1" strike="noStrike" kern="1200" baseline="0" dirty="0" smtClean="0">
          <a:solidFill>
            <a:schemeClr val="tx2">
              <a:shade val="85000"/>
              <a:satMod val="150000"/>
            </a:schemeClr>
          </a:solidFill>
          <a:effectLst>
            <a:outerShdw blurRad="63500" dist="38100" dir="8220000" algn="tl" rotWithShape="0">
              <a:srgbClr val="000000">
                <a:alpha val="30000"/>
              </a:srgbClr>
            </a:outerShdw>
          </a:effectLst>
          <a:latin typeface="+mj-lt"/>
          <a:ea typeface="+mj-lt"/>
          <a:cs typeface="+mj-lt"/>
        </a:defRPr>
      </a:lvl1pPr>
    </p:titleStyle>
    <p:bodyStyle>
      <a:defPPr>
        <a:defRPr>
          <a:solidFill>
            <a:schemeClr val="tx1"/>
          </a:solidFill>
          <a:latin typeface="+mn-lt"/>
          <a:ea typeface="+mn-ea"/>
          <a:cs typeface="+mn-cs"/>
        </a:defRPr>
      </a:defPPr>
      <a:lvl1pPr marL="0" indent="-274320" algn="l" eaLnBrk="1" hangingPunct="1">
        <a:buClr>
          <a:schemeClr val="accent1"/>
        </a:buClr>
        <a:buSzPct val="80000"/>
        <a:buFont typeface="Wingdings 2" pitchFamily="18" charset="2"/>
        <a:buChar char=""/>
        <a:defRPr sz="2800">
          <a:solidFill>
            <a:schemeClr val="tx1"/>
          </a:solidFill>
          <a:latin typeface="+mn-lt"/>
          <a:ea typeface="+mn-lt"/>
          <a:cs typeface="+mn-lt"/>
        </a:defRPr>
      </a:lvl1pPr>
      <a:lvl2pPr marL="557784" indent="-228600" algn="l" eaLnBrk="1" hangingPunct="1">
        <a:buClr>
          <a:schemeClr val="tx2"/>
        </a:buClr>
        <a:buFont typeface="Wingdings 2" pitchFamily="18" charset="2"/>
        <a:buChar char=""/>
        <a:defRPr sz="2200">
          <a:solidFill>
            <a:schemeClr val="tx1"/>
          </a:solidFill>
          <a:latin typeface="+mn-lt"/>
          <a:ea typeface="+mn-lt"/>
          <a:cs typeface="+mn-lt"/>
        </a:defRPr>
      </a:lvl2pPr>
      <a:lvl3pPr marL="813816" indent="-228600" algn="l" eaLnBrk="1" hangingPunct="1">
        <a:buClr>
          <a:schemeClr val="accent1"/>
        </a:buClr>
        <a:buFont typeface="Wingdings 2" pitchFamily="18" charset="2"/>
        <a:buChar char=""/>
        <a:defRPr sz="2000">
          <a:solidFill>
            <a:schemeClr val="tx1"/>
          </a:solidFill>
          <a:latin typeface="+mn-lt"/>
          <a:ea typeface="+mn-lt"/>
          <a:cs typeface="+mn-lt"/>
        </a:defRPr>
      </a:lvl3pPr>
      <a:lvl4pPr marL="1069848" indent="-228600" algn="l" eaLnBrk="1" hangingPunct="1">
        <a:buClr>
          <a:schemeClr val="tx2"/>
        </a:buClr>
        <a:buFont typeface="Wingdings 2" pitchFamily="18" charset="2"/>
        <a:buChar char=""/>
        <a:defRPr sz="1800">
          <a:solidFill>
            <a:schemeClr val="tx1"/>
          </a:solidFill>
          <a:latin typeface="+mn-lt"/>
          <a:ea typeface="+mn-lt"/>
          <a:cs typeface="+mn-lt"/>
        </a:defRPr>
      </a:lvl4pPr>
      <a:lvl5pPr marL="1316736" indent="-228600" algn="l" eaLnBrk="1" hangingPunct="1">
        <a:buClr>
          <a:schemeClr val="accent1"/>
        </a:buClr>
        <a:buFont typeface="Wingdings 2" pitchFamily="18" charset="2"/>
        <a:buChar char=""/>
        <a:defRPr sz="1800">
          <a:solidFill>
            <a:schemeClr val="tx1"/>
          </a:solidFill>
          <a:latin typeface="+mn-lt"/>
          <a:ea typeface="+mn-lt"/>
          <a:cs typeface="+mn-lt"/>
        </a:defRPr>
      </a:lvl5pPr>
      <a:lvl6pPr marL="1572768" indent="-228600" algn="l" eaLnBrk="1" hangingPunct="1">
        <a:buClr>
          <a:schemeClr val="tx2"/>
        </a:buClr>
        <a:buFont typeface="Wingdings 2" pitchFamily="18" charset="2"/>
        <a:buChar char=""/>
        <a:defRPr lang="en-US" sz="1600" baseline="0" smtClean="0">
          <a:latin typeface="+mn-lt"/>
        </a:defRPr>
      </a:lvl6pPr>
      <a:lvl7pPr marL="1819656" indent="-228600" algn="l" eaLnBrk="1" hangingPunct="1">
        <a:buClr>
          <a:schemeClr val="accent1"/>
        </a:buClr>
        <a:buFont typeface="Wingdings 2" pitchFamily="18" charset="2"/>
        <a:buChar char=""/>
        <a:defRPr lang="en-US" sz="1600" baseline="0" smtClean="0">
          <a:latin typeface="+mn-lt"/>
        </a:defRPr>
      </a:lvl7pPr>
      <a:lvl8pPr marL="2066544" indent="-228600" algn="l" eaLnBrk="1" hangingPunct="1">
        <a:buClr>
          <a:schemeClr val="tx2"/>
        </a:buClr>
        <a:buFont typeface="Wingdings 2" pitchFamily="18" charset="2"/>
        <a:buChar char=""/>
        <a:defRPr sz="1600" baseline="0">
          <a:latin typeface="+mn-lt"/>
        </a:defRPr>
      </a:lvl8pPr>
      <a:lvl9pPr marL="2313432" indent="-228600" algn="l" eaLnBrk="1" hangingPunct="1">
        <a:buClr>
          <a:schemeClr val="accent1"/>
        </a:buClr>
        <a:buFont typeface="Wingdings 2" pitchFamily="18" charset="2"/>
        <a:buChar char=""/>
        <a:defRPr sz="1400" baseline="0">
          <a:latin typeface="+mn-lt"/>
        </a:defRPr>
      </a:lvl9pPr>
    </p:bodyStyle>
    <p:otherStyle>
      <a:defPPr>
        <a:defRPr>
          <a:solidFill>
            <a:schemeClr val="tx1"/>
          </a:solidFill>
          <a:latin typeface="+mn-lt"/>
          <a:ea typeface="+mn-ea"/>
          <a:cs typeface="+mn-cs"/>
        </a:defRPr>
      </a:defPPr>
      <a:lvl1pPr marL="0" eaLnBrk="1" hangingPunct="1"/>
      <a:lvl2pPr marL="457200" eaLnBrk="1" hangingPunct="1"/>
      <a:lvl3pPr marL="914400" eaLnBrk="1" hangingPunct="1"/>
      <a:lvl4pPr marL="1371600" eaLnBrk="1" hangingPunct="1"/>
      <a:lvl5pPr marL="1828800" eaLnBrk="1" hangingPunct="1"/>
      <a:lvl6pPr marL="2286000" eaLnBrk="1" hangingPunct="1"/>
      <a:lvl7pPr marL="2743200" eaLnBrk="1" hangingPunct="1"/>
      <a:lvl8pPr marL="3200400" eaLnBrk="1" hangingPunct="1"/>
      <a:lvl9pPr marL="3657600" eaLnBrk="1" hangingPunct="1"/>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 Whole Team Approach To Testing</a:t>
            </a:r>
            <a:endParaRPr lang="en-US" dirty="0"/>
          </a:p>
        </p:txBody>
      </p:sp>
      <p:sp>
        <p:nvSpPr>
          <p:cNvPr id="2" name="Subtitle 1"/>
          <p:cNvSpPr>
            <a:spLocks noGrp="1"/>
          </p:cNvSpPr>
          <p:nvPr>
            <p:ph type="subTitle" idx="1"/>
          </p:nvPr>
        </p:nvSpPr>
        <p:spPr>
          <a:xfrm>
            <a:off x="1371600" y="3657600"/>
            <a:ext cx="6400800" cy="2667000"/>
          </a:xfrm>
        </p:spPr>
        <p:txBody>
          <a:bodyPr>
            <a:normAutofit/>
          </a:bodyPr>
          <a:lstStyle/>
          <a:p>
            <a:r>
              <a:rPr lang="en-US" b="1" dirty="0" smtClean="0"/>
              <a:t>Jon Kruger</a:t>
            </a:r>
          </a:p>
          <a:p>
            <a:endParaRPr lang="en-US" b="1" dirty="0" smtClean="0"/>
          </a:p>
          <a:p>
            <a:r>
              <a:rPr lang="en-US" i="1" dirty="0" smtClean="0"/>
              <a:t>Twitter</a:t>
            </a:r>
            <a:r>
              <a:rPr lang="en-US" dirty="0" smtClean="0"/>
              <a:t> // </a:t>
            </a:r>
            <a:r>
              <a:rPr lang="en-US" b="1" dirty="0" smtClean="0"/>
              <a:t>@</a:t>
            </a:r>
            <a:r>
              <a:rPr lang="en-US" b="1" dirty="0" err="1" smtClean="0"/>
              <a:t>JonKruger</a:t>
            </a:r>
            <a:endParaRPr lang="en-US" b="1" dirty="0" smtClean="0"/>
          </a:p>
          <a:p>
            <a:r>
              <a:rPr lang="en-US" i="1" dirty="0" smtClean="0">
                <a:solidFill>
                  <a:srgbClr val="795339"/>
                </a:solidFill>
              </a:rPr>
              <a:t>Email</a:t>
            </a:r>
            <a:r>
              <a:rPr lang="en-US" dirty="0" smtClean="0">
                <a:solidFill>
                  <a:srgbClr val="795339"/>
                </a:solidFill>
              </a:rPr>
              <a:t> // </a:t>
            </a:r>
            <a:r>
              <a:rPr lang="en-US" b="1" dirty="0" smtClean="0">
                <a:solidFill>
                  <a:srgbClr val="795339"/>
                </a:solidFill>
              </a:rPr>
              <a:t>jon@jonkruger.com</a:t>
            </a:r>
            <a:endParaRPr lang="en-US" b="1" dirty="0" smtClean="0"/>
          </a:p>
          <a:p>
            <a:r>
              <a:rPr lang="en-US" i="1" dirty="0" smtClean="0"/>
              <a:t>Blog</a:t>
            </a:r>
            <a:r>
              <a:rPr lang="en-US" dirty="0" smtClean="0"/>
              <a:t> // </a:t>
            </a:r>
            <a:r>
              <a:rPr lang="en-US" b="1" dirty="0" smtClean="0"/>
              <a:t>http://jonkruger.com</a:t>
            </a:r>
            <a:endParaRPr lang="en-US"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 new way forward</a:t>
            </a:r>
            <a:endParaRPr lang="en-US" dirty="0"/>
          </a:p>
        </p:txBody>
      </p:sp>
    </p:spTree>
    <p:extLst>
      <p:ext uri="{BB962C8B-B14F-4D97-AF65-F5344CB8AC3E}">
        <p14:creationId xmlns:p14="http://schemas.microsoft.com/office/powerpoint/2010/main" val="19546496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QA is not…</a:t>
            </a:r>
            <a:endParaRPr lang="en-US" dirty="0"/>
          </a:p>
        </p:txBody>
      </p:sp>
      <p:pic>
        <p:nvPicPr>
          <p:cNvPr id="2052" name="Picture 4" descr="http://www.sorrythatusernameistaken.com/wp-content/uploads/2010/01/irs_audit_t_shirt-p235375581380903627trlf_40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2544" y="1905000"/>
            <a:ext cx="5360256" cy="441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13756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QA is not…</a:t>
            </a:r>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1956" y="1600200"/>
            <a:ext cx="6781800" cy="4514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292878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Together</a:t>
            </a:r>
            <a:endParaRPr lang="en-US" dirty="0"/>
          </a:p>
        </p:txBody>
      </p:sp>
      <p:sp>
        <p:nvSpPr>
          <p:cNvPr id="3" name="Content Placeholder 2"/>
          <p:cNvSpPr>
            <a:spLocks noGrp="1"/>
          </p:cNvSpPr>
          <p:nvPr>
            <p:ph idx="1"/>
          </p:nvPr>
        </p:nvSpPr>
        <p:spPr/>
        <p:txBody>
          <a:bodyPr>
            <a:normAutofit/>
          </a:bodyPr>
          <a:lstStyle/>
          <a:p>
            <a:pPr indent="0" algn="ctr">
              <a:buNone/>
            </a:pPr>
            <a:endParaRPr lang="en-US" sz="3200" dirty="0" smtClean="0"/>
          </a:p>
          <a:p>
            <a:pPr indent="0" algn="ctr">
              <a:buNone/>
            </a:pPr>
            <a:r>
              <a:rPr lang="en-US" sz="3200" dirty="0" smtClean="0"/>
              <a:t>How is QA going to test the feature?</a:t>
            </a:r>
          </a:p>
          <a:p>
            <a:pPr indent="0" algn="ctr">
              <a:buNone/>
            </a:pPr>
            <a:endParaRPr lang="en-US" sz="3200" dirty="0" smtClean="0"/>
          </a:p>
          <a:p>
            <a:pPr indent="0" algn="ctr">
              <a:buNone/>
            </a:pPr>
            <a:r>
              <a:rPr lang="en-US" sz="3200" dirty="0" smtClean="0"/>
              <a:t>How do developers know when they’re done?</a:t>
            </a:r>
          </a:p>
          <a:p>
            <a:pPr indent="0" algn="ctr">
              <a:buNone/>
            </a:pPr>
            <a:endParaRPr lang="en-US" sz="3200" dirty="0" smtClean="0"/>
          </a:p>
          <a:p>
            <a:pPr indent="0" algn="ctr">
              <a:buNone/>
            </a:pPr>
            <a:r>
              <a:rPr lang="en-US" sz="3200" dirty="0" smtClean="0"/>
              <a:t>How can developers help QA?</a:t>
            </a:r>
            <a:endParaRPr lang="en-US" sz="3200" dirty="0"/>
          </a:p>
        </p:txBody>
      </p:sp>
    </p:spTree>
    <p:extLst>
      <p:ext uri="{BB962C8B-B14F-4D97-AF65-F5344CB8AC3E}">
        <p14:creationId xmlns:p14="http://schemas.microsoft.com/office/powerpoint/2010/main" val="2306666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Old Way</a:t>
            </a:r>
            <a:endParaRPr lang="en-US" dirty="0"/>
          </a:p>
        </p:txBody>
      </p:sp>
      <p:pic>
        <p:nvPicPr>
          <p:cNvPr id="4" name="Picture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rcRect l="-4330" r="-4330"/>
          <a:stretch>
            <a:fillRect/>
          </a:stretch>
        </p:blipFill>
        <p:spPr>
          <a:xfrm>
            <a:off x="457200" y="1570037"/>
            <a:ext cx="8229600" cy="4525963"/>
          </a:xfrm>
        </p:spPr>
      </p:pic>
      <p:sp>
        <p:nvSpPr>
          <p:cNvPr id="3" name="Rectangle 2"/>
          <p:cNvSpPr/>
          <p:nvPr/>
        </p:nvSpPr>
        <p:spPr>
          <a:xfrm>
            <a:off x="4648200" y="2209800"/>
            <a:ext cx="762000" cy="533400"/>
          </a:xfrm>
          <a:prstGeom prst="rect">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4343400" y="3657600"/>
            <a:ext cx="1295400" cy="1143000"/>
          </a:xfrm>
          <a:prstGeom prst="rect">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043402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The Three Amigos</a:t>
            </a:r>
            <a:endParaRPr lang="en-US" dirty="0"/>
          </a:p>
        </p:txBody>
      </p:sp>
    </p:spTree>
    <p:extLst>
      <p:ext uri="{BB962C8B-B14F-4D97-AF65-F5344CB8AC3E}">
        <p14:creationId xmlns:p14="http://schemas.microsoft.com/office/powerpoint/2010/main" val="9168925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Acceptance Criteria</a:t>
            </a:r>
            <a:endParaRPr lang="en-US" dirty="0"/>
          </a:p>
        </p:txBody>
      </p:sp>
      <p:sp>
        <p:nvSpPr>
          <p:cNvPr id="3" name="Content Placeholder 2"/>
          <p:cNvSpPr>
            <a:spLocks noGrp="1"/>
          </p:cNvSpPr>
          <p:nvPr>
            <p:ph idx="1"/>
          </p:nvPr>
        </p:nvSpPr>
        <p:spPr>
          <a:xfrm>
            <a:off x="457200" y="1600201"/>
            <a:ext cx="8229600" cy="3048000"/>
          </a:xfrm>
        </p:spPr>
        <p:txBody>
          <a:bodyPr/>
          <a:lstStyle/>
          <a:p>
            <a:pPr marL="457200" indent="-457200">
              <a:buNone/>
            </a:pPr>
            <a:r>
              <a:rPr lang="en-US" dirty="0"/>
              <a:t>Given I am a logged in </a:t>
            </a:r>
            <a:r>
              <a:rPr lang="en-US" dirty="0" smtClean="0"/>
              <a:t>user</a:t>
            </a:r>
            <a:endParaRPr lang="en-US" dirty="0"/>
          </a:p>
          <a:p>
            <a:pPr marL="457200" indent="-457200">
              <a:buNone/>
            </a:pPr>
            <a:r>
              <a:rPr lang="en-US" dirty="0"/>
              <a:t>When I go to the final checkout </a:t>
            </a:r>
            <a:r>
              <a:rPr lang="en-US" dirty="0" smtClean="0"/>
              <a:t>page</a:t>
            </a:r>
            <a:endParaRPr lang="en-US" dirty="0"/>
          </a:p>
          <a:p>
            <a:pPr marL="457200" indent="-457200">
              <a:buNone/>
            </a:pPr>
            <a:r>
              <a:rPr lang="en-US" dirty="0"/>
              <a:t>Then I should see the total cost of the order broken down by product cost, tax, and shipping charges</a:t>
            </a:r>
          </a:p>
          <a:p>
            <a:pPr marL="457200" indent="-457200">
              <a:buNone/>
            </a:pPr>
            <a:r>
              <a:rPr lang="en-US" dirty="0" smtClean="0"/>
              <a:t>And </a:t>
            </a:r>
            <a:r>
              <a:rPr lang="en-US" dirty="0"/>
              <a:t>I should see the total cost of the order</a:t>
            </a:r>
          </a:p>
          <a:p>
            <a:pPr indent="0">
              <a:buNone/>
            </a:pPr>
            <a:r>
              <a:rPr lang="en-US" dirty="0"/>
              <a:t> </a:t>
            </a:r>
          </a:p>
          <a:p>
            <a:pPr indent="0">
              <a:buNone/>
            </a:pPr>
            <a:endParaRPr lang="en-US" dirty="0"/>
          </a:p>
        </p:txBody>
      </p:sp>
      <p:sp>
        <p:nvSpPr>
          <p:cNvPr id="4" name="TextBox 3"/>
          <p:cNvSpPr txBox="1"/>
          <p:nvPr/>
        </p:nvSpPr>
        <p:spPr>
          <a:xfrm>
            <a:off x="381000" y="5791200"/>
            <a:ext cx="8305800" cy="523220"/>
          </a:xfrm>
          <a:prstGeom prst="rect">
            <a:avLst/>
          </a:prstGeom>
          <a:noFill/>
        </p:spPr>
        <p:txBody>
          <a:bodyPr wrap="square" rtlCol="0">
            <a:spAutoFit/>
          </a:bodyPr>
          <a:lstStyle/>
          <a:p>
            <a:r>
              <a:rPr lang="en-US" sz="2800" b="1" i="1" dirty="0" smtClean="0"/>
              <a:t>The “Gherkin” syntax</a:t>
            </a:r>
            <a:endParaRPr lang="en-US" sz="2800" b="1" i="1" dirty="0"/>
          </a:p>
        </p:txBody>
      </p:sp>
    </p:spTree>
    <p:extLst>
      <p:ext uri="{BB962C8B-B14F-4D97-AF65-F5344CB8AC3E}">
        <p14:creationId xmlns:p14="http://schemas.microsoft.com/office/powerpoint/2010/main" val="12558156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838200"/>
          </a:xfrm>
        </p:spPr>
        <p:txBody>
          <a:bodyPr/>
          <a:lstStyle/>
          <a:p>
            <a:r>
              <a:rPr lang="en-US" dirty="0" smtClean="0"/>
              <a:t>Feature: Process an order</a:t>
            </a:r>
            <a:endParaRPr lang="en-US" dirty="0"/>
          </a:p>
        </p:txBody>
      </p:sp>
      <p:sp>
        <p:nvSpPr>
          <p:cNvPr id="3" name="Content Placeholder 2"/>
          <p:cNvSpPr>
            <a:spLocks noGrp="1"/>
          </p:cNvSpPr>
          <p:nvPr>
            <p:ph idx="1"/>
          </p:nvPr>
        </p:nvSpPr>
        <p:spPr>
          <a:xfrm>
            <a:off x="457200" y="1219200"/>
            <a:ext cx="8229600" cy="5486400"/>
          </a:xfrm>
        </p:spPr>
        <p:txBody>
          <a:bodyPr>
            <a:normAutofit fontScale="92500" lnSpcReduction="10000"/>
          </a:bodyPr>
          <a:lstStyle/>
          <a:p>
            <a:pPr indent="-914400">
              <a:buNone/>
            </a:pPr>
            <a:r>
              <a:rPr lang="en-US" dirty="0"/>
              <a:t>Given I am a logged in user</a:t>
            </a:r>
          </a:p>
          <a:p>
            <a:pPr indent="-914400">
              <a:buNone/>
            </a:pPr>
            <a:r>
              <a:rPr lang="en-US" dirty="0"/>
              <a:t>When I go to the final checkout page</a:t>
            </a:r>
          </a:p>
          <a:p>
            <a:pPr indent="-914400">
              <a:buNone/>
            </a:pPr>
            <a:r>
              <a:rPr lang="en-US" dirty="0"/>
              <a:t>Then I should see the total cost of the order broken </a:t>
            </a:r>
            <a:r>
              <a:rPr lang="en-US" dirty="0" smtClean="0"/>
              <a:t>down</a:t>
            </a:r>
          </a:p>
          <a:p>
            <a:pPr indent="-914400">
              <a:buNone/>
            </a:pPr>
            <a:r>
              <a:rPr lang="en-US" dirty="0"/>
              <a:t> </a:t>
            </a:r>
            <a:r>
              <a:rPr lang="en-US" dirty="0" smtClean="0"/>
              <a:t>     by </a:t>
            </a:r>
            <a:r>
              <a:rPr lang="en-US" dirty="0"/>
              <a:t>product cost, tax, and shipping charges</a:t>
            </a:r>
          </a:p>
          <a:p>
            <a:pPr indent="-914400">
              <a:buNone/>
            </a:pPr>
            <a:r>
              <a:rPr lang="en-US" dirty="0"/>
              <a:t>And I should see the total cost of the order</a:t>
            </a:r>
          </a:p>
          <a:p>
            <a:pPr indent="0">
              <a:buNone/>
            </a:pPr>
            <a:endParaRPr lang="en-US" dirty="0"/>
          </a:p>
          <a:p>
            <a:r>
              <a:rPr lang="en-US" dirty="0"/>
              <a:t>Order total = total cost of products on the order + tax + shipping charges</a:t>
            </a:r>
          </a:p>
          <a:p>
            <a:r>
              <a:rPr lang="en-US" dirty="0"/>
              <a:t>Tax: </a:t>
            </a:r>
          </a:p>
          <a:p>
            <a:pPr lvl="1"/>
            <a:r>
              <a:rPr lang="en-US" dirty="0"/>
              <a:t>Ohio = 7%</a:t>
            </a:r>
          </a:p>
          <a:p>
            <a:pPr lvl="1"/>
            <a:r>
              <a:rPr lang="en-US" dirty="0"/>
              <a:t>Michigan = 6.5%</a:t>
            </a:r>
          </a:p>
          <a:p>
            <a:pPr lvl="1"/>
            <a:r>
              <a:rPr lang="en-US" dirty="0"/>
              <a:t>Other states = 0%</a:t>
            </a:r>
          </a:p>
          <a:p>
            <a:r>
              <a:rPr lang="en-US" dirty="0"/>
              <a:t>Shipping:</a:t>
            </a:r>
          </a:p>
          <a:p>
            <a:pPr lvl="1"/>
            <a:r>
              <a:rPr lang="en-US" dirty="0"/>
              <a:t>If total cost of products (before tax &gt;= $25), shipping is free, otherwise $5</a:t>
            </a:r>
          </a:p>
          <a:p>
            <a:pPr indent="0">
              <a:buNone/>
            </a:pPr>
            <a:endParaRPr lang="en-US" dirty="0"/>
          </a:p>
        </p:txBody>
      </p:sp>
    </p:spTree>
    <p:extLst>
      <p:ext uri="{BB962C8B-B14F-4D97-AF65-F5344CB8AC3E}">
        <p14:creationId xmlns:p14="http://schemas.microsoft.com/office/powerpoint/2010/main" val="11617925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838200"/>
          </a:xfrm>
        </p:spPr>
        <p:txBody>
          <a:bodyPr>
            <a:normAutofit/>
          </a:bodyPr>
          <a:lstStyle/>
          <a:p>
            <a:r>
              <a:rPr lang="en-US" dirty="0" smtClean="0"/>
              <a:t>Feature: Process an order</a:t>
            </a:r>
            <a:endParaRPr lang="en-US" dirty="0"/>
          </a:p>
        </p:txBody>
      </p:sp>
      <p:sp>
        <p:nvSpPr>
          <p:cNvPr id="3" name="Content Placeholder 2"/>
          <p:cNvSpPr>
            <a:spLocks noGrp="1"/>
          </p:cNvSpPr>
          <p:nvPr>
            <p:ph idx="1"/>
          </p:nvPr>
        </p:nvSpPr>
        <p:spPr>
          <a:xfrm>
            <a:off x="457200" y="1219200"/>
            <a:ext cx="8229600" cy="5410200"/>
          </a:xfrm>
        </p:spPr>
        <p:txBody>
          <a:bodyPr>
            <a:normAutofit fontScale="92500" lnSpcReduction="20000"/>
          </a:bodyPr>
          <a:lstStyle/>
          <a:p>
            <a:pPr indent="0">
              <a:buNone/>
            </a:pPr>
            <a:r>
              <a:rPr lang="en-US" dirty="0"/>
              <a:t>Given I am a logged in user</a:t>
            </a:r>
          </a:p>
          <a:p>
            <a:pPr indent="0">
              <a:buNone/>
            </a:pPr>
            <a:r>
              <a:rPr lang="en-US" dirty="0"/>
              <a:t>When I go to the final checkout page</a:t>
            </a:r>
          </a:p>
          <a:p>
            <a:pPr indent="0">
              <a:buNone/>
            </a:pPr>
            <a:r>
              <a:rPr lang="en-US" dirty="0"/>
              <a:t>Then I should see the total cost of the order broken </a:t>
            </a:r>
            <a:r>
              <a:rPr lang="en-US" dirty="0" smtClean="0"/>
              <a:t>down</a:t>
            </a:r>
          </a:p>
          <a:p>
            <a:pPr indent="0">
              <a:buNone/>
            </a:pPr>
            <a:r>
              <a:rPr lang="en-US" dirty="0" smtClean="0"/>
              <a:t>      by </a:t>
            </a:r>
            <a:r>
              <a:rPr lang="en-US" dirty="0"/>
              <a:t>product cost, tax, and shipping charges</a:t>
            </a:r>
          </a:p>
          <a:p>
            <a:pPr indent="0">
              <a:buNone/>
            </a:pPr>
            <a:r>
              <a:rPr lang="en-US" dirty="0"/>
              <a:t>And I should see the total cost of the order</a:t>
            </a:r>
          </a:p>
          <a:p>
            <a:pPr indent="0">
              <a:buNone/>
            </a:pPr>
            <a:endParaRPr lang="en-US" dirty="0"/>
          </a:p>
          <a:p>
            <a:r>
              <a:rPr lang="en-US" dirty="0"/>
              <a:t>Order total = total cost of products on the order + tax + shipping charges</a:t>
            </a:r>
          </a:p>
          <a:p>
            <a:r>
              <a:rPr lang="en-US" dirty="0"/>
              <a:t>Tax: </a:t>
            </a:r>
            <a:endParaRPr lang="en-US" dirty="0" smtClean="0"/>
          </a:p>
          <a:p>
            <a:pPr lvl="1"/>
            <a:r>
              <a:rPr lang="en-US" dirty="0">
                <a:solidFill>
                  <a:srgbClr val="FF0000"/>
                </a:solidFill>
              </a:rPr>
              <a:t>B</a:t>
            </a:r>
            <a:r>
              <a:rPr lang="en-US" dirty="0" smtClean="0">
                <a:solidFill>
                  <a:srgbClr val="FF0000"/>
                </a:solidFill>
              </a:rPr>
              <a:t>ased </a:t>
            </a:r>
            <a:r>
              <a:rPr lang="en-US" dirty="0">
                <a:solidFill>
                  <a:srgbClr val="FF0000"/>
                </a:solidFill>
              </a:rPr>
              <a:t>on the shipping address, not the billing </a:t>
            </a:r>
            <a:r>
              <a:rPr lang="en-US" dirty="0" smtClean="0">
                <a:solidFill>
                  <a:srgbClr val="FF0000"/>
                </a:solidFill>
              </a:rPr>
              <a:t>address</a:t>
            </a:r>
          </a:p>
          <a:p>
            <a:pPr lvl="1"/>
            <a:r>
              <a:rPr lang="en-US" dirty="0" smtClean="0">
                <a:solidFill>
                  <a:srgbClr val="FF0000"/>
                </a:solidFill>
              </a:rPr>
              <a:t>Tax charged on the sum of the cost of the products</a:t>
            </a:r>
            <a:endParaRPr lang="en-US" dirty="0"/>
          </a:p>
          <a:p>
            <a:pPr lvl="1"/>
            <a:r>
              <a:rPr lang="en-US" dirty="0" smtClean="0"/>
              <a:t>Ohio </a:t>
            </a:r>
            <a:r>
              <a:rPr lang="en-US" dirty="0"/>
              <a:t>= 7%</a:t>
            </a:r>
          </a:p>
          <a:p>
            <a:pPr lvl="1"/>
            <a:r>
              <a:rPr lang="en-US" dirty="0"/>
              <a:t>Michigan = 6.5%</a:t>
            </a:r>
          </a:p>
          <a:p>
            <a:pPr lvl="1"/>
            <a:r>
              <a:rPr lang="en-US" dirty="0"/>
              <a:t>Other </a:t>
            </a:r>
            <a:r>
              <a:rPr lang="en-US" dirty="0" smtClean="0"/>
              <a:t>states </a:t>
            </a:r>
            <a:r>
              <a:rPr lang="en-US" dirty="0" smtClean="0">
                <a:solidFill>
                  <a:srgbClr val="FF0000"/>
                </a:solidFill>
              </a:rPr>
              <a:t>(including DC)</a:t>
            </a:r>
            <a:r>
              <a:rPr lang="en-US" dirty="0" smtClean="0"/>
              <a:t> </a:t>
            </a:r>
            <a:r>
              <a:rPr lang="en-US" dirty="0"/>
              <a:t>= 0</a:t>
            </a:r>
            <a:r>
              <a:rPr lang="en-US" dirty="0" smtClean="0"/>
              <a:t>%</a:t>
            </a:r>
          </a:p>
          <a:p>
            <a:pPr lvl="1"/>
            <a:r>
              <a:rPr lang="en-US" dirty="0" smtClean="0">
                <a:solidFill>
                  <a:srgbClr val="FF0000"/>
                </a:solidFill>
              </a:rPr>
              <a:t>No shipping internationally</a:t>
            </a:r>
            <a:endParaRPr lang="en-US" dirty="0">
              <a:solidFill>
                <a:srgbClr val="FF0000"/>
              </a:solidFill>
            </a:endParaRPr>
          </a:p>
          <a:p>
            <a:r>
              <a:rPr lang="en-US" dirty="0"/>
              <a:t>Shipping:</a:t>
            </a:r>
          </a:p>
          <a:p>
            <a:pPr lvl="1"/>
            <a:r>
              <a:rPr lang="en-US" dirty="0"/>
              <a:t>If total cost of products (before </a:t>
            </a:r>
            <a:r>
              <a:rPr lang="en-US" dirty="0" smtClean="0"/>
              <a:t>tax) </a:t>
            </a:r>
            <a:r>
              <a:rPr lang="en-US" dirty="0"/>
              <a:t>&gt;= $</a:t>
            </a:r>
            <a:r>
              <a:rPr lang="en-US" dirty="0" smtClean="0"/>
              <a:t>25, </a:t>
            </a:r>
            <a:r>
              <a:rPr lang="en-US" dirty="0"/>
              <a:t>shipping is free, otherwise $5</a:t>
            </a:r>
          </a:p>
          <a:p>
            <a:pPr indent="0">
              <a:buNone/>
            </a:pPr>
            <a:endParaRPr lang="en-US" dirty="0"/>
          </a:p>
        </p:txBody>
      </p:sp>
    </p:spTree>
    <p:extLst>
      <p:ext uri="{BB962C8B-B14F-4D97-AF65-F5344CB8AC3E}">
        <p14:creationId xmlns:p14="http://schemas.microsoft.com/office/powerpoint/2010/main" val="15325198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Feature: Process an order – </a:t>
            </a:r>
            <a:r>
              <a:rPr lang="en-US" dirty="0"/>
              <a:t>T</a:t>
            </a:r>
            <a:r>
              <a:rPr lang="en-US" dirty="0" smtClean="0"/>
              <a:t>esting Notes</a:t>
            </a:r>
            <a:endParaRPr lang="en-US" dirty="0"/>
          </a:p>
        </p:txBody>
      </p:sp>
      <p:sp>
        <p:nvSpPr>
          <p:cNvPr id="3" name="Content Placeholder 2"/>
          <p:cNvSpPr>
            <a:spLocks noGrp="1"/>
          </p:cNvSpPr>
          <p:nvPr>
            <p:ph idx="1"/>
          </p:nvPr>
        </p:nvSpPr>
        <p:spPr/>
        <p:txBody>
          <a:bodyPr>
            <a:normAutofit/>
          </a:bodyPr>
          <a:lstStyle/>
          <a:p>
            <a:pPr indent="0">
              <a:buNone/>
            </a:pPr>
            <a:r>
              <a:rPr lang="en-US" dirty="0" smtClean="0"/>
              <a:t>We’ll test the following scenarios:</a:t>
            </a:r>
          </a:p>
          <a:p>
            <a:pPr indent="0">
              <a:buNone/>
            </a:pPr>
            <a:endParaRPr lang="en-US" dirty="0" smtClean="0"/>
          </a:p>
          <a:p>
            <a:pPr marL="457200" indent="-457200"/>
            <a:r>
              <a:rPr lang="en-US" dirty="0" smtClean="0"/>
              <a:t>Order with multiple products</a:t>
            </a:r>
          </a:p>
          <a:p>
            <a:pPr marL="457200" indent="-457200"/>
            <a:r>
              <a:rPr lang="en-US" dirty="0" smtClean="0"/>
              <a:t>Ship to OH, MI, DC</a:t>
            </a:r>
          </a:p>
          <a:p>
            <a:pPr marL="457200" indent="-457200"/>
            <a:r>
              <a:rPr lang="en-US" dirty="0" smtClean="0"/>
              <a:t>Unit tests to verify tax calculation for all 51 states</a:t>
            </a:r>
          </a:p>
          <a:p>
            <a:pPr marL="457200" indent="-457200"/>
            <a:r>
              <a:rPr lang="en-US" dirty="0" smtClean="0"/>
              <a:t>Shipping &lt; $25, = $25, &gt; $25</a:t>
            </a:r>
          </a:p>
          <a:p>
            <a:pPr marL="457200" indent="-457200"/>
            <a:r>
              <a:rPr lang="en-US" dirty="0" smtClean="0"/>
              <a:t>Verify order totals</a:t>
            </a:r>
            <a:endParaRPr lang="en-US" dirty="0"/>
          </a:p>
        </p:txBody>
      </p:sp>
    </p:spTree>
    <p:extLst>
      <p:ext uri="{BB962C8B-B14F-4D97-AF65-F5344CB8AC3E}">
        <p14:creationId xmlns:p14="http://schemas.microsoft.com/office/powerpoint/2010/main" val="185878955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000" dirty="0" smtClean="0"/>
              <a:t>Columbus ATDD Developers Group</a:t>
            </a:r>
            <a:endParaRPr lang="en-US" sz="4000" dirty="0"/>
          </a:p>
        </p:txBody>
      </p:sp>
      <p:sp>
        <p:nvSpPr>
          <p:cNvPr id="2" name="Subtitle 1"/>
          <p:cNvSpPr>
            <a:spLocks noGrp="1"/>
          </p:cNvSpPr>
          <p:nvPr>
            <p:ph idx="1"/>
          </p:nvPr>
        </p:nvSpPr>
        <p:spPr/>
        <p:txBody>
          <a:bodyPr>
            <a:normAutofit/>
          </a:bodyPr>
          <a:lstStyle/>
          <a:p>
            <a:r>
              <a:rPr lang="en-US" dirty="0" smtClean="0"/>
              <a:t>For anyone who cares about acceptance testing tools and practices</a:t>
            </a:r>
          </a:p>
          <a:p>
            <a:r>
              <a:rPr lang="en-US" dirty="0" smtClean="0"/>
              <a:t>1</a:t>
            </a:r>
            <a:r>
              <a:rPr lang="en-US" baseline="30000" dirty="0" smtClean="0"/>
              <a:t>st</a:t>
            </a:r>
            <a:r>
              <a:rPr lang="en-US" dirty="0" smtClean="0"/>
              <a:t> Thursday of every month during lunch</a:t>
            </a:r>
          </a:p>
          <a:p>
            <a:endParaRPr lang="en-US" dirty="0"/>
          </a:p>
          <a:p>
            <a:r>
              <a:rPr lang="en-US" dirty="0" smtClean="0"/>
              <a:t>Google “</a:t>
            </a:r>
            <a:r>
              <a:rPr lang="en-US" dirty="0" err="1" smtClean="0"/>
              <a:t>columbus</a:t>
            </a:r>
            <a:r>
              <a:rPr lang="en-US" dirty="0" smtClean="0"/>
              <a:t> </a:t>
            </a:r>
            <a:r>
              <a:rPr lang="en-US" dirty="0" err="1" smtClean="0"/>
              <a:t>atdd</a:t>
            </a:r>
            <a:r>
              <a:rPr lang="en-US" dirty="0" smtClean="0"/>
              <a:t>”</a:t>
            </a:r>
            <a:endParaRPr lang="en-US" dirty="0"/>
          </a:p>
        </p:txBody>
      </p:sp>
    </p:spTree>
    <p:extLst>
      <p:ext uri="{BB962C8B-B14F-4D97-AF65-F5344CB8AC3E}">
        <p14:creationId xmlns:p14="http://schemas.microsoft.com/office/powerpoint/2010/main" val="201032739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Feature: Process an order – </a:t>
            </a:r>
            <a:r>
              <a:rPr lang="en-US" dirty="0"/>
              <a:t>T</a:t>
            </a:r>
            <a:r>
              <a:rPr lang="en-US" dirty="0" smtClean="0"/>
              <a:t>esting Notes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69196090"/>
              </p:ext>
            </p:extLst>
          </p:nvPr>
        </p:nvGraphicFramePr>
        <p:xfrm>
          <a:off x="457200" y="1600200"/>
          <a:ext cx="8229600" cy="2291080"/>
        </p:xfrm>
        <a:graphic>
          <a:graphicData uri="http://schemas.openxmlformats.org/drawingml/2006/table">
            <a:tbl>
              <a:tblPr firstRow="1" bandRow="1">
                <a:tableStyleId>{5C22544A-7EE6-4342-B048-85BDC9FD1C3A}</a:tableStyleId>
              </a:tblPr>
              <a:tblGrid>
                <a:gridCol w="2743200"/>
                <a:gridCol w="2743200"/>
                <a:gridCol w="2743200"/>
              </a:tblGrid>
              <a:tr h="370840">
                <a:tc>
                  <a:txBody>
                    <a:bodyPr/>
                    <a:lstStyle/>
                    <a:p>
                      <a:r>
                        <a:rPr lang="en-US" dirty="0" smtClean="0"/>
                        <a:t>Products</a:t>
                      </a:r>
                      <a:endParaRPr lang="en-US" dirty="0"/>
                    </a:p>
                  </a:txBody>
                  <a:tcPr/>
                </a:tc>
                <a:tc>
                  <a:txBody>
                    <a:bodyPr/>
                    <a:lstStyle/>
                    <a:p>
                      <a:r>
                        <a:rPr lang="en-US" dirty="0" smtClean="0"/>
                        <a:t>Tax</a:t>
                      </a:r>
                      <a:endParaRPr lang="en-US" dirty="0"/>
                    </a:p>
                  </a:txBody>
                  <a:tcPr/>
                </a:tc>
                <a:tc>
                  <a:txBody>
                    <a:bodyPr/>
                    <a:lstStyle/>
                    <a:p>
                      <a:r>
                        <a:rPr lang="en-US" dirty="0" smtClean="0"/>
                        <a:t>Shipping</a:t>
                      </a:r>
                      <a:endParaRPr lang="en-US" dirty="0"/>
                    </a:p>
                  </a:txBody>
                  <a:tcPr/>
                </a:tc>
              </a:tr>
              <a:tr h="370840">
                <a:tc>
                  <a:txBody>
                    <a:bodyPr/>
                    <a:lstStyle/>
                    <a:p>
                      <a:r>
                        <a:rPr lang="en-US" dirty="0" smtClean="0"/>
                        <a:t>Order with one </a:t>
                      </a:r>
                      <a:r>
                        <a:rPr lang="en-US" baseline="0" dirty="0" smtClean="0"/>
                        <a:t>product</a:t>
                      </a:r>
                      <a:endParaRPr lang="en-US" dirty="0"/>
                    </a:p>
                  </a:txBody>
                  <a:tcPr/>
                </a:tc>
                <a:tc>
                  <a:txBody>
                    <a:bodyPr/>
                    <a:lstStyle/>
                    <a:p>
                      <a:r>
                        <a:rPr lang="en-US" dirty="0" smtClean="0"/>
                        <a:t>Ship to Ohio (7% tax)</a:t>
                      </a:r>
                      <a:endParaRPr lang="en-US" dirty="0"/>
                    </a:p>
                  </a:txBody>
                  <a:tcPr/>
                </a:tc>
                <a:tc>
                  <a:txBody>
                    <a:bodyPr/>
                    <a:lstStyle/>
                    <a:p>
                      <a:r>
                        <a:rPr lang="en-US" dirty="0" smtClean="0"/>
                        <a:t>Cost</a:t>
                      </a:r>
                      <a:r>
                        <a:rPr lang="en-US" baseline="0" dirty="0" smtClean="0"/>
                        <a:t> of product = $24.99 (shipping is $5)</a:t>
                      </a:r>
                      <a:endParaRPr lang="en-US" dirty="0"/>
                    </a:p>
                  </a:txBody>
                  <a:tcPr/>
                </a:tc>
              </a:tr>
              <a:tr h="370840">
                <a:tc>
                  <a:txBody>
                    <a:bodyPr/>
                    <a:lstStyle/>
                    <a:p>
                      <a:r>
                        <a:rPr lang="en-US" dirty="0" smtClean="0"/>
                        <a:t>Order with one product</a:t>
                      </a:r>
                      <a:endParaRPr lang="en-US" dirty="0"/>
                    </a:p>
                  </a:txBody>
                  <a:tcPr/>
                </a:tc>
                <a:tc>
                  <a:txBody>
                    <a:bodyPr/>
                    <a:lstStyle/>
                    <a:p>
                      <a:r>
                        <a:rPr lang="en-US" dirty="0" smtClean="0"/>
                        <a:t>Ship to Michigan (6.5%</a:t>
                      </a:r>
                      <a:r>
                        <a:rPr lang="en-US" baseline="0" dirty="0" smtClean="0"/>
                        <a:t> tax)</a:t>
                      </a:r>
                      <a:endParaRPr lang="en-US" dirty="0"/>
                    </a:p>
                  </a:txBody>
                  <a:tcPr/>
                </a:tc>
                <a:tc>
                  <a:txBody>
                    <a:bodyPr/>
                    <a:lstStyle/>
                    <a:p>
                      <a:r>
                        <a:rPr lang="en-US" dirty="0" smtClean="0"/>
                        <a:t>Cost of product = $25</a:t>
                      </a:r>
                      <a:r>
                        <a:rPr lang="en-US" baseline="0" dirty="0" smtClean="0"/>
                        <a:t> (shipping is free)</a:t>
                      </a:r>
                      <a:endParaRPr lang="en-US" dirty="0"/>
                    </a:p>
                  </a:txBody>
                  <a:tcPr/>
                </a:tc>
              </a:tr>
              <a:tr h="370840">
                <a:tc>
                  <a:txBody>
                    <a:bodyPr/>
                    <a:lstStyle/>
                    <a:p>
                      <a:r>
                        <a:rPr lang="en-US" dirty="0" smtClean="0"/>
                        <a:t>Order with multiple products</a:t>
                      </a:r>
                      <a:endParaRPr lang="en-US" dirty="0"/>
                    </a:p>
                  </a:txBody>
                  <a:tcPr/>
                </a:tc>
                <a:tc>
                  <a:txBody>
                    <a:bodyPr/>
                    <a:lstStyle/>
                    <a:p>
                      <a:r>
                        <a:rPr lang="en-US" dirty="0" smtClean="0"/>
                        <a:t>Ship to DC, billing address</a:t>
                      </a:r>
                      <a:r>
                        <a:rPr lang="en-US" baseline="0" dirty="0" smtClean="0"/>
                        <a:t> is Ohio</a:t>
                      </a:r>
                      <a:r>
                        <a:rPr lang="en-US" dirty="0" smtClean="0"/>
                        <a:t> (0% tax)</a:t>
                      </a:r>
                      <a:endParaRPr lang="en-US" dirty="0"/>
                    </a:p>
                  </a:txBody>
                  <a:tcPr/>
                </a:tc>
                <a:tc>
                  <a:txBody>
                    <a:bodyPr/>
                    <a:lstStyle/>
                    <a:p>
                      <a:r>
                        <a:rPr lang="en-US" dirty="0" smtClean="0"/>
                        <a:t>Cost of products = $25.01 (shipping is free)</a:t>
                      </a:r>
                      <a:endParaRPr lang="en-US" dirty="0"/>
                    </a:p>
                  </a:txBody>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05979400"/>
              </p:ext>
            </p:extLst>
          </p:nvPr>
        </p:nvGraphicFramePr>
        <p:xfrm>
          <a:off x="457200" y="4419600"/>
          <a:ext cx="8229600" cy="741680"/>
        </p:xfrm>
        <a:graphic>
          <a:graphicData uri="http://schemas.openxmlformats.org/drawingml/2006/table">
            <a:tbl>
              <a:tblPr firstRow="1" bandRow="1">
                <a:tableStyleId>{5C22544A-7EE6-4342-B048-85BDC9FD1C3A}</a:tableStyleId>
              </a:tblPr>
              <a:tblGrid>
                <a:gridCol w="8229600"/>
              </a:tblGrid>
              <a:tr h="370840">
                <a:tc>
                  <a:txBody>
                    <a:bodyPr/>
                    <a:lstStyle/>
                    <a:p>
                      <a:r>
                        <a:rPr lang="en-US" dirty="0" smtClean="0"/>
                        <a:t>Verifications</a:t>
                      </a:r>
                      <a:endParaRPr lang="en-US" dirty="0"/>
                    </a:p>
                  </a:txBody>
                  <a:tcPr/>
                </a:tc>
              </a:tr>
              <a:tr h="370840">
                <a:tc>
                  <a:txBody>
                    <a:bodyPr/>
                    <a:lstStyle/>
                    <a:p>
                      <a:r>
                        <a:rPr lang="en-US" dirty="0" smtClean="0"/>
                        <a:t>Total</a:t>
                      </a:r>
                      <a:r>
                        <a:rPr lang="en-US" baseline="0" dirty="0" smtClean="0"/>
                        <a:t> cost = sum of cost of products + tax + shipping</a:t>
                      </a:r>
                      <a:endParaRPr lang="en-US" dirty="0"/>
                    </a:p>
                  </a:txBody>
                  <a:tcPr/>
                </a:tc>
              </a:tr>
            </a:tbl>
          </a:graphicData>
        </a:graphic>
      </p:graphicFrame>
    </p:spTree>
    <p:extLst>
      <p:ext uri="{BB962C8B-B14F-4D97-AF65-F5344CB8AC3E}">
        <p14:creationId xmlns:p14="http://schemas.microsoft.com/office/powerpoint/2010/main" val="31749455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Feature: Process an order – </a:t>
            </a:r>
            <a:br>
              <a:rPr lang="en-US" dirty="0" smtClean="0"/>
            </a:br>
            <a:r>
              <a:rPr lang="en-US" dirty="0"/>
              <a:t>A</a:t>
            </a:r>
            <a:r>
              <a:rPr lang="en-US" dirty="0" smtClean="0"/>
              <a:t>cceptance Criteria</a:t>
            </a:r>
            <a:endParaRPr lang="en-US" dirty="0"/>
          </a:p>
        </p:txBody>
      </p:sp>
      <p:sp>
        <p:nvSpPr>
          <p:cNvPr id="4" name="Content Placeholder 3"/>
          <p:cNvSpPr>
            <a:spLocks noGrp="1"/>
          </p:cNvSpPr>
          <p:nvPr>
            <p:ph idx="1"/>
          </p:nvPr>
        </p:nvSpPr>
        <p:spPr/>
        <p:txBody>
          <a:bodyPr>
            <a:normAutofit lnSpcReduction="10000"/>
          </a:bodyPr>
          <a:lstStyle/>
          <a:p>
            <a:pPr indent="0">
              <a:buNone/>
            </a:pPr>
            <a:r>
              <a:rPr lang="en-US" b="1" i="1" dirty="0" smtClean="0"/>
              <a:t>Scenario: </a:t>
            </a:r>
            <a:r>
              <a:rPr lang="en-US" b="1" i="1" dirty="0"/>
              <a:t>Order with one product, ship to </a:t>
            </a:r>
            <a:r>
              <a:rPr lang="en-US" b="1" i="1" dirty="0" smtClean="0"/>
              <a:t>OH, </a:t>
            </a:r>
            <a:r>
              <a:rPr lang="en-US" b="1" i="1" dirty="0"/>
              <a:t>total product cost &lt; $25 </a:t>
            </a:r>
            <a:endParaRPr lang="en-US" b="1" i="1" dirty="0" smtClean="0"/>
          </a:p>
          <a:p>
            <a:pPr indent="0">
              <a:buNone/>
            </a:pPr>
            <a:r>
              <a:rPr lang="en-US" dirty="0" smtClean="0"/>
              <a:t>Given </a:t>
            </a:r>
            <a:r>
              <a:rPr lang="en-US" dirty="0"/>
              <a:t>I am a logged in </a:t>
            </a:r>
            <a:r>
              <a:rPr lang="en-US" dirty="0" smtClean="0"/>
              <a:t>user</a:t>
            </a:r>
          </a:p>
          <a:p>
            <a:pPr indent="0">
              <a:buNone/>
            </a:pPr>
            <a:r>
              <a:rPr lang="en-US" dirty="0" smtClean="0"/>
              <a:t>And the shopping cart is empty</a:t>
            </a:r>
          </a:p>
          <a:p>
            <a:pPr indent="0">
              <a:buNone/>
            </a:pPr>
            <a:r>
              <a:rPr lang="en-US" dirty="0" smtClean="0"/>
              <a:t>And I add a product costing $24.99 to the cart</a:t>
            </a:r>
          </a:p>
          <a:p>
            <a:pPr indent="0">
              <a:buNone/>
            </a:pPr>
            <a:r>
              <a:rPr lang="en-US" dirty="0" smtClean="0"/>
              <a:t>And my shipping state is OH</a:t>
            </a:r>
          </a:p>
          <a:p>
            <a:pPr indent="0">
              <a:buNone/>
            </a:pPr>
            <a:r>
              <a:rPr lang="en-US" dirty="0" smtClean="0"/>
              <a:t>And my billing state is OH</a:t>
            </a:r>
            <a:endParaRPr lang="en-US" dirty="0"/>
          </a:p>
          <a:p>
            <a:pPr indent="0">
              <a:buNone/>
            </a:pPr>
            <a:r>
              <a:rPr lang="en-US" dirty="0"/>
              <a:t>When I go to the final checkout </a:t>
            </a:r>
            <a:r>
              <a:rPr lang="en-US" dirty="0" smtClean="0"/>
              <a:t>page</a:t>
            </a:r>
          </a:p>
          <a:p>
            <a:pPr indent="0">
              <a:buNone/>
            </a:pPr>
            <a:r>
              <a:rPr lang="en-US" dirty="0" smtClean="0"/>
              <a:t>Then the tax amount should be $1.75</a:t>
            </a:r>
          </a:p>
          <a:p>
            <a:pPr indent="0">
              <a:buNone/>
            </a:pPr>
            <a:r>
              <a:rPr lang="en-US" dirty="0" smtClean="0"/>
              <a:t>And the shipping amount should be $5.00</a:t>
            </a:r>
          </a:p>
          <a:p>
            <a:pPr indent="0">
              <a:buNone/>
            </a:pPr>
            <a:r>
              <a:rPr lang="en-US" dirty="0" smtClean="0"/>
              <a:t>And the order total should be $31.74</a:t>
            </a:r>
            <a:endParaRPr lang="en-US" dirty="0"/>
          </a:p>
        </p:txBody>
      </p:sp>
    </p:spTree>
    <p:extLst>
      <p:ext uri="{BB962C8B-B14F-4D97-AF65-F5344CB8AC3E}">
        <p14:creationId xmlns:p14="http://schemas.microsoft.com/office/powerpoint/2010/main" val="45795656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Amigos Tips and Tricks</a:t>
            </a:r>
            <a:endParaRPr lang="en-US" dirty="0"/>
          </a:p>
        </p:txBody>
      </p:sp>
      <p:sp>
        <p:nvSpPr>
          <p:cNvPr id="3" name="Content Placeholder 2"/>
          <p:cNvSpPr>
            <a:spLocks noGrp="1"/>
          </p:cNvSpPr>
          <p:nvPr>
            <p:ph idx="1"/>
          </p:nvPr>
        </p:nvSpPr>
        <p:spPr/>
        <p:txBody>
          <a:bodyPr/>
          <a:lstStyle/>
          <a:p>
            <a:r>
              <a:rPr lang="en-US" dirty="0" smtClean="0"/>
              <a:t>Break things into small chunks</a:t>
            </a:r>
          </a:p>
          <a:p>
            <a:r>
              <a:rPr lang="en-US" dirty="0" smtClean="0"/>
              <a:t>Insist on acceptance criteria being complete before development begins</a:t>
            </a:r>
          </a:p>
          <a:p>
            <a:r>
              <a:rPr lang="en-US" dirty="0" smtClean="0"/>
              <a:t>“3 Amigos” is not just a meeting</a:t>
            </a:r>
          </a:p>
          <a:p>
            <a:r>
              <a:rPr lang="en-US" dirty="0" smtClean="0"/>
              <a:t>Remember the end goal – defined acceptance criteria and shared knowledge</a:t>
            </a:r>
            <a:endParaRPr lang="en-US" dirty="0"/>
          </a:p>
        </p:txBody>
      </p:sp>
    </p:spTree>
    <p:extLst>
      <p:ext uri="{BB962C8B-B14F-4D97-AF65-F5344CB8AC3E}">
        <p14:creationId xmlns:p14="http://schemas.microsoft.com/office/powerpoint/2010/main" val="2953080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Automated Testing</a:t>
            </a:r>
            <a:endParaRPr lang="en-US" dirty="0"/>
          </a:p>
        </p:txBody>
      </p:sp>
    </p:spTree>
    <p:extLst>
      <p:ext uri="{BB962C8B-B14F-4D97-AF65-F5344CB8AC3E}">
        <p14:creationId xmlns:p14="http://schemas.microsoft.com/office/powerpoint/2010/main" val="234280752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automated testing triangle</a:t>
            </a:r>
            <a:endParaRPr lang="en-US" dirty="0"/>
          </a:p>
        </p:txBody>
      </p:sp>
      <p:pic>
        <p:nvPicPr>
          <p:cNvPr id="4" name="Picture 3"/>
          <p:cNvPicPr>
            <a:picLocks noChangeAspect="1"/>
          </p:cNvPicPr>
          <p:nvPr/>
        </p:nvPicPr>
        <p:blipFill>
          <a:blip r:embed="rId3"/>
          <a:stretch>
            <a:fillRect/>
          </a:stretch>
        </p:blipFill>
        <p:spPr>
          <a:xfrm>
            <a:off x="4140200" y="3149600"/>
            <a:ext cx="850900" cy="558800"/>
          </a:xfrm>
          <a:prstGeom prst="rect">
            <a:avLst/>
          </a:prstGeom>
        </p:spPr>
      </p:pic>
      <p:pic>
        <p:nvPicPr>
          <p:cNvPr id="7" name="Content Placeholder 6"/>
          <p:cNvPicPr>
            <a:picLocks noGrp="1" noChangeAspect="1"/>
          </p:cNvPicPr>
          <p:nvPr>
            <p:ph idx="1"/>
          </p:nvPr>
        </p:nvPicPr>
        <p:blipFill>
          <a:blip r:embed="rId4"/>
          <a:srcRect l="-17754" r="-17754"/>
          <a:stretch>
            <a:fillRect/>
          </a:stretch>
        </p:blipFill>
        <p:spPr/>
      </p:pic>
    </p:spTree>
    <p:extLst>
      <p:ext uri="{BB962C8B-B14F-4D97-AF65-F5344CB8AC3E}">
        <p14:creationId xmlns:p14="http://schemas.microsoft.com/office/powerpoint/2010/main" val="31210293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(not) automated testing triangle</a:t>
            </a:r>
            <a:endParaRPr lang="en-US" dirty="0"/>
          </a:p>
        </p:txBody>
      </p:sp>
      <p:pic>
        <p:nvPicPr>
          <p:cNvPr id="3" name="Content Placeholder 2"/>
          <p:cNvPicPr>
            <a:picLocks noGrp="1" noChangeAspect="1"/>
          </p:cNvPicPr>
          <p:nvPr>
            <p:ph idx="1"/>
          </p:nvPr>
        </p:nvPicPr>
        <p:blipFill>
          <a:blip r:embed="rId3"/>
          <a:srcRect l="-18624" r="-18624"/>
          <a:stretch>
            <a:fillRect/>
          </a:stretch>
        </p:blipFill>
        <p:spPr/>
      </p:pic>
    </p:spTree>
    <p:extLst>
      <p:ext uri="{BB962C8B-B14F-4D97-AF65-F5344CB8AC3E}">
        <p14:creationId xmlns:p14="http://schemas.microsoft.com/office/powerpoint/2010/main" val="2879350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(not) automated testing triangle</a:t>
            </a:r>
            <a:endParaRPr lang="en-US" dirty="0"/>
          </a:p>
        </p:txBody>
      </p:sp>
      <p:pic>
        <p:nvPicPr>
          <p:cNvPr id="3" name="Content Placeholder 2"/>
          <p:cNvPicPr>
            <a:picLocks noGrp="1" noChangeAspect="1"/>
          </p:cNvPicPr>
          <p:nvPr>
            <p:ph idx="1"/>
          </p:nvPr>
        </p:nvPicPr>
        <p:blipFill>
          <a:blip r:embed="rId3"/>
          <a:srcRect l="-18624" r="-18624"/>
          <a:stretch>
            <a:fillRect/>
          </a:stretch>
        </p:blipFill>
        <p:spPr/>
      </p:pic>
    </p:spTree>
    <p:extLst>
      <p:ext uri="{BB962C8B-B14F-4D97-AF65-F5344CB8AC3E}">
        <p14:creationId xmlns:p14="http://schemas.microsoft.com/office/powerpoint/2010/main" val="54579849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428750"/>
            <a:ext cx="7772400" cy="2609850"/>
          </a:xfrm>
        </p:spPr>
        <p:txBody>
          <a:bodyPr/>
          <a:lstStyle/>
          <a:p>
            <a:r>
              <a:rPr lang="en-US" dirty="0" smtClean="0"/>
              <a:t>“What’s the best way to test this feature?”</a:t>
            </a:r>
            <a:endParaRPr lang="en-US" dirty="0"/>
          </a:p>
        </p:txBody>
      </p:sp>
    </p:spTree>
    <p:extLst>
      <p:ext uri="{BB962C8B-B14F-4D97-AF65-F5344CB8AC3E}">
        <p14:creationId xmlns:p14="http://schemas.microsoft.com/office/powerpoint/2010/main" val="38679304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Definition of Done</a:t>
            </a:r>
            <a:endParaRPr lang="en-US" dirty="0"/>
          </a:p>
        </p:txBody>
      </p:sp>
    </p:spTree>
    <p:extLst>
      <p:ext uri="{BB962C8B-B14F-4D97-AF65-F5344CB8AC3E}">
        <p14:creationId xmlns:p14="http://schemas.microsoft.com/office/powerpoint/2010/main" val="37516747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1" y="-8538"/>
            <a:ext cx="9302037" cy="6866537"/>
          </a:xfrm>
          <a:prstGeom prst="rect">
            <a:avLst/>
          </a:prstGeom>
        </p:spPr>
      </p:pic>
    </p:spTree>
    <p:extLst>
      <p:ext uri="{BB962C8B-B14F-4D97-AF65-F5344CB8AC3E}">
        <p14:creationId xmlns:p14="http://schemas.microsoft.com/office/powerpoint/2010/main" val="32279804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657350"/>
            <a:ext cx="7772400" cy="2609850"/>
          </a:xfrm>
        </p:spPr>
        <p:txBody>
          <a:bodyPr/>
          <a:lstStyle/>
          <a:p>
            <a:r>
              <a:rPr lang="en-US" dirty="0" smtClean="0"/>
              <a:t>Dude, this isn’t a QA conference</a:t>
            </a:r>
            <a:endParaRPr lang="en-US" dirty="0"/>
          </a:p>
        </p:txBody>
      </p:sp>
    </p:spTree>
    <p:extLst>
      <p:ext uri="{BB962C8B-B14F-4D97-AF65-F5344CB8AC3E}">
        <p14:creationId xmlns:p14="http://schemas.microsoft.com/office/powerpoint/2010/main" val="16756908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 of Done</a:t>
            </a:r>
            <a:endParaRPr lang="en-US" dirty="0"/>
          </a:p>
        </p:txBody>
      </p:sp>
      <p:sp>
        <p:nvSpPr>
          <p:cNvPr id="3" name="Content Placeholder 2"/>
          <p:cNvSpPr>
            <a:spLocks noGrp="1"/>
          </p:cNvSpPr>
          <p:nvPr>
            <p:ph idx="1"/>
          </p:nvPr>
        </p:nvSpPr>
        <p:spPr/>
        <p:txBody>
          <a:bodyPr>
            <a:normAutofit/>
          </a:bodyPr>
          <a:lstStyle/>
          <a:p>
            <a:pPr indent="0" algn="ctr">
              <a:buNone/>
            </a:pPr>
            <a:r>
              <a:rPr lang="en-US" sz="4000" dirty="0" smtClean="0"/>
              <a:t>=</a:t>
            </a:r>
          </a:p>
          <a:p>
            <a:pPr indent="0" algn="ctr">
              <a:buNone/>
            </a:pPr>
            <a:r>
              <a:rPr lang="en-US" sz="4000" dirty="0" smtClean="0"/>
              <a:t>Working Tested Features</a:t>
            </a:r>
          </a:p>
          <a:p>
            <a:pPr indent="0" algn="ctr">
              <a:buNone/>
            </a:pPr>
            <a:r>
              <a:rPr lang="en-US" sz="4000" dirty="0" smtClean="0"/>
              <a:t>=</a:t>
            </a:r>
          </a:p>
          <a:p>
            <a:pPr indent="0" algn="ctr">
              <a:buNone/>
            </a:pPr>
            <a:r>
              <a:rPr lang="en-US" sz="4000" dirty="0" smtClean="0"/>
              <a:t>In Production (or ready to go to production)</a:t>
            </a:r>
            <a:endParaRPr lang="en-US" sz="4000" dirty="0"/>
          </a:p>
        </p:txBody>
      </p:sp>
    </p:spTree>
    <p:extLst>
      <p:ext uri="{BB962C8B-B14F-4D97-AF65-F5344CB8AC3E}">
        <p14:creationId xmlns:p14="http://schemas.microsoft.com/office/powerpoint/2010/main" val="22002739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 of Done</a:t>
            </a:r>
            <a:endParaRPr lang="en-US" dirty="0"/>
          </a:p>
        </p:txBody>
      </p:sp>
      <p:pic>
        <p:nvPicPr>
          <p:cNvPr id="4" name="Content Placeholder 3"/>
          <p:cNvPicPr>
            <a:picLocks noGrp="1" noChangeAspect="1"/>
          </p:cNvPicPr>
          <p:nvPr>
            <p:ph idx="1"/>
          </p:nvPr>
        </p:nvPicPr>
        <p:blipFill>
          <a:blip r:embed="rId3"/>
          <a:srcRect l="-10206" r="-10206"/>
          <a:stretch>
            <a:fillRect/>
          </a:stretch>
        </p:blipFill>
        <p:spPr/>
      </p:pic>
    </p:spTree>
    <p:extLst>
      <p:ext uri="{BB962C8B-B14F-4D97-AF65-F5344CB8AC3E}">
        <p14:creationId xmlns:p14="http://schemas.microsoft.com/office/powerpoint/2010/main" val="179267536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lstStyle/>
          <a:p>
            <a:r>
              <a:rPr lang="en-US" dirty="0" smtClean="0"/>
              <a:t>Our old board</a:t>
            </a:r>
            <a:endParaRPr lang="en-US" dirty="0"/>
          </a:p>
        </p:txBody>
      </p:sp>
      <p:pic>
        <p:nvPicPr>
          <p:cNvPr id="6" name="Picture Placeholder 2"/>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 t="-1612" r="5392" b="620"/>
          <a:stretch/>
        </p:blipFill>
        <p:spPr>
          <a:xfrm>
            <a:off x="0" y="924667"/>
            <a:ext cx="9144000" cy="5933334"/>
          </a:xfrm>
        </p:spPr>
      </p:pic>
    </p:spTree>
    <p:extLst>
      <p:ext uri="{BB962C8B-B14F-4D97-AF65-F5344CB8AC3E}">
        <p14:creationId xmlns:p14="http://schemas.microsoft.com/office/powerpoint/2010/main" val="419736132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838200"/>
          </a:xfrm>
        </p:spPr>
        <p:txBody>
          <a:bodyPr>
            <a:normAutofit/>
          </a:bodyPr>
          <a:lstStyle/>
          <a:p>
            <a:r>
              <a:rPr lang="en-US" dirty="0" smtClean="0"/>
              <a:t>Our new board</a:t>
            </a:r>
            <a:endParaRPr lang="en-US" dirty="0"/>
          </a:p>
        </p:txBody>
      </p:sp>
      <p:pic>
        <p:nvPicPr>
          <p:cNvPr id="4" name="Picture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rcRect t="13336" b="13336"/>
          <a:stretch>
            <a:fillRect/>
          </a:stretch>
        </p:blipFill>
        <p:spPr>
          <a:xfrm>
            <a:off x="0" y="1371600"/>
            <a:ext cx="9186175" cy="5052042"/>
          </a:xfrm>
        </p:spPr>
      </p:pic>
    </p:spTree>
    <p:extLst>
      <p:ext uri="{BB962C8B-B14F-4D97-AF65-F5344CB8AC3E}">
        <p14:creationId xmlns:p14="http://schemas.microsoft.com/office/powerpoint/2010/main" val="295034157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Co-location</a:t>
            </a:r>
            <a:endParaRPr lang="en-US" dirty="0"/>
          </a:p>
        </p:txBody>
      </p:sp>
      <p:pic>
        <p:nvPicPr>
          <p:cNvPr id="5" name="Content Placeholder 4"/>
          <p:cNvPicPr>
            <a:picLocks noGrp="1" noChangeAspect="1"/>
          </p:cNvPicPr>
          <p:nvPr>
            <p:ph idx="1"/>
          </p:nvPr>
        </p:nvPicPr>
        <p:blipFill>
          <a:blip r:embed="rId3"/>
          <a:srcRect t="13336" b="13336"/>
          <a:stretch>
            <a:fillRect/>
          </a:stretch>
        </p:blipFill>
        <p:spPr/>
      </p:pic>
    </p:spTree>
    <p:extLst>
      <p:ext uri="{BB962C8B-B14F-4D97-AF65-F5344CB8AC3E}">
        <p14:creationId xmlns:p14="http://schemas.microsoft.com/office/powerpoint/2010/main" val="5723723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Co-location</a:t>
            </a:r>
            <a:endParaRPr lang="en-US" dirty="0"/>
          </a:p>
        </p:txBody>
      </p:sp>
      <p:pic>
        <p:nvPicPr>
          <p:cNvPr id="1026" name="Picture 2" descr="C:\Users\jkruger\Downloads\20140217_094633.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44780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685163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Management Structure</a:t>
            </a:r>
            <a:endParaRPr lang="en-US" dirty="0"/>
          </a:p>
        </p:txBody>
      </p:sp>
    </p:spTree>
    <p:extLst>
      <p:ext uri="{BB962C8B-B14F-4D97-AF65-F5344CB8AC3E}">
        <p14:creationId xmlns:p14="http://schemas.microsoft.com/office/powerpoint/2010/main" val="390383608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things look like now</a:t>
            </a:r>
            <a:endParaRPr lang="en-US" dirty="0"/>
          </a:p>
        </p:txBody>
      </p:sp>
      <p:sp>
        <p:nvSpPr>
          <p:cNvPr id="4" name="Content Placeholder 3"/>
          <p:cNvSpPr>
            <a:spLocks noGrp="1"/>
          </p:cNvSpPr>
          <p:nvPr>
            <p:ph idx="1"/>
          </p:nvPr>
        </p:nvSpPr>
        <p:spPr/>
        <p:txBody>
          <a:bodyPr/>
          <a:lstStyle/>
          <a:p>
            <a:r>
              <a:rPr lang="en-US" dirty="0" smtClean="0"/>
              <a:t>We go faster</a:t>
            </a:r>
          </a:p>
          <a:p>
            <a:r>
              <a:rPr lang="en-US" dirty="0" smtClean="0"/>
              <a:t>QA </a:t>
            </a:r>
            <a:r>
              <a:rPr lang="en-US" dirty="0"/>
              <a:t>people moving into </a:t>
            </a:r>
            <a:r>
              <a:rPr lang="en-US" dirty="0" smtClean="0"/>
              <a:t>analyst </a:t>
            </a:r>
            <a:r>
              <a:rPr lang="en-US" dirty="0"/>
              <a:t>roles</a:t>
            </a:r>
          </a:p>
          <a:p>
            <a:r>
              <a:rPr lang="en-US" dirty="0"/>
              <a:t>QA people asking </a:t>
            </a:r>
            <a:r>
              <a:rPr lang="en-US" dirty="0" err="1" smtClean="0"/>
              <a:t>devs</a:t>
            </a:r>
            <a:r>
              <a:rPr lang="en-US" smtClean="0"/>
              <a:t> to </a:t>
            </a:r>
            <a:r>
              <a:rPr lang="en-US" dirty="0"/>
              <a:t>automate testing for them</a:t>
            </a:r>
          </a:p>
          <a:p>
            <a:r>
              <a:rPr lang="en-US" dirty="0"/>
              <a:t>Automated tests driving quality</a:t>
            </a:r>
          </a:p>
          <a:p>
            <a:r>
              <a:rPr lang="en-US" dirty="0"/>
              <a:t>Rolling out ATDD to other teams</a:t>
            </a:r>
          </a:p>
          <a:p>
            <a:endParaRPr lang="en-US" dirty="0"/>
          </a:p>
        </p:txBody>
      </p:sp>
    </p:spTree>
    <p:extLst>
      <p:ext uri="{BB962C8B-B14F-4D97-AF65-F5344CB8AC3E}">
        <p14:creationId xmlns:p14="http://schemas.microsoft.com/office/powerpoint/2010/main" val="1876475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I do?</a:t>
            </a:r>
            <a:endParaRPr lang="en-US" dirty="0"/>
          </a:p>
        </p:txBody>
      </p:sp>
      <p:sp>
        <p:nvSpPr>
          <p:cNvPr id="3" name="Content Placeholder 2"/>
          <p:cNvSpPr>
            <a:spLocks noGrp="1"/>
          </p:cNvSpPr>
          <p:nvPr>
            <p:ph idx="1"/>
          </p:nvPr>
        </p:nvSpPr>
        <p:spPr/>
        <p:txBody>
          <a:bodyPr/>
          <a:lstStyle/>
          <a:p>
            <a:r>
              <a:rPr lang="en-US" dirty="0" smtClean="0"/>
              <a:t>Address shared pain (QA and devs dealing with incomplete requirements</a:t>
            </a:r>
            <a:r>
              <a:rPr lang="en-US" dirty="0" smtClean="0"/>
              <a:t>)</a:t>
            </a:r>
          </a:p>
          <a:p>
            <a:r>
              <a:rPr lang="en-US" dirty="0" smtClean="0"/>
              <a:t>Developers tell QA how they tested their code</a:t>
            </a:r>
            <a:endParaRPr lang="en-US" dirty="0" smtClean="0"/>
          </a:p>
          <a:p>
            <a:r>
              <a:rPr lang="en-US" dirty="0" smtClean="0"/>
              <a:t>Show that there is a problem (e.g. lots of time spent fixing bugs)</a:t>
            </a:r>
          </a:p>
          <a:p>
            <a:r>
              <a:rPr lang="en-US" dirty="0" smtClean="0"/>
              <a:t>Have developers help test when QA is behind</a:t>
            </a:r>
          </a:p>
          <a:p>
            <a:r>
              <a:rPr lang="en-US" dirty="0" smtClean="0"/>
              <a:t>Insist on acceptance criteria (regardless of who writes it)</a:t>
            </a:r>
          </a:p>
          <a:p>
            <a:r>
              <a:rPr lang="en-US" dirty="0" smtClean="0"/>
              <a:t>Change your metrics</a:t>
            </a:r>
          </a:p>
          <a:p>
            <a:r>
              <a:rPr lang="en-US" dirty="0" smtClean="0"/>
              <a:t>Make incremental progress</a:t>
            </a:r>
          </a:p>
        </p:txBody>
      </p:sp>
    </p:spTree>
    <p:extLst>
      <p:ext uri="{BB962C8B-B14F-4D97-AF65-F5344CB8AC3E}">
        <p14:creationId xmlns:p14="http://schemas.microsoft.com/office/powerpoint/2010/main" val="13879133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28600"/>
            <a:ext cx="7772400" cy="6400800"/>
          </a:xfrm>
        </p:spPr>
        <p:txBody>
          <a:bodyPr anchor="ctr"/>
          <a:lstStyle/>
          <a:p>
            <a:r>
              <a:rPr lang="en-US" sz="30000" dirty="0" smtClean="0"/>
              <a:t>?</a:t>
            </a:r>
            <a:endParaRPr lang="en-US" sz="300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651000" y="533400"/>
            <a:ext cx="5842000" cy="5842000"/>
          </a:xfrm>
          <a:prstGeom prst="rect">
            <a:avLst/>
          </a:prstGeom>
        </p:spPr>
      </p:pic>
    </p:spTree>
    <p:extLst>
      <p:ext uri="{BB962C8B-B14F-4D97-AF65-F5344CB8AC3E}">
        <p14:creationId xmlns:p14="http://schemas.microsoft.com/office/powerpoint/2010/main" val="389587301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Slides and contact info</a:t>
            </a:r>
            <a:endParaRPr lang="en-US" dirty="0"/>
          </a:p>
        </p:txBody>
      </p:sp>
      <p:sp>
        <p:nvSpPr>
          <p:cNvPr id="3" name="Content Placeholder 2"/>
          <p:cNvSpPr>
            <a:spLocks noGrp="1"/>
          </p:cNvSpPr>
          <p:nvPr>
            <p:ph idx="1"/>
          </p:nvPr>
        </p:nvSpPr>
        <p:spPr/>
        <p:txBody>
          <a:bodyPr anchor="ctr">
            <a:normAutofit/>
          </a:bodyPr>
          <a:lstStyle/>
          <a:p>
            <a:pPr algn="ctr">
              <a:buNone/>
            </a:pPr>
            <a:r>
              <a:rPr lang="en-US" sz="3600" smtClean="0"/>
              <a:t>Slides:</a:t>
            </a:r>
            <a:endParaRPr lang="en-US" sz="3600" dirty="0" smtClean="0"/>
          </a:p>
          <a:p>
            <a:pPr algn="ctr">
              <a:buNone/>
            </a:pPr>
            <a:r>
              <a:rPr lang="en-US" sz="3600" b="1" dirty="0" smtClean="0"/>
              <a:t>http://jonkruger.com/, </a:t>
            </a:r>
          </a:p>
          <a:p>
            <a:pPr algn="ctr">
              <a:buNone/>
            </a:pPr>
            <a:r>
              <a:rPr lang="en-US" sz="3600" b="1" dirty="0" smtClean="0"/>
              <a:t>click on Presentations</a:t>
            </a:r>
          </a:p>
          <a:p>
            <a:pPr algn="ctr">
              <a:buNone/>
            </a:pPr>
            <a:endParaRPr lang="en-US" sz="3600" b="1" dirty="0" smtClean="0"/>
          </a:p>
          <a:p>
            <a:pPr algn="ctr">
              <a:buNone/>
            </a:pPr>
            <a:r>
              <a:rPr lang="en-US" sz="3600" dirty="0" smtClean="0"/>
              <a:t>Email:</a:t>
            </a:r>
            <a:r>
              <a:rPr lang="en-US" sz="3600" b="1" dirty="0" smtClean="0"/>
              <a:t> jon@jonkruger.com</a:t>
            </a:r>
          </a:p>
          <a:p>
            <a:pPr algn="ctr">
              <a:buNone/>
            </a:pPr>
            <a:r>
              <a:rPr lang="en-US" sz="3600" dirty="0" smtClean="0"/>
              <a:t>Twitter:</a:t>
            </a:r>
            <a:r>
              <a:rPr lang="en-US" sz="3600" b="1" dirty="0" smtClean="0"/>
              <a:t> @</a:t>
            </a:r>
            <a:r>
              <a:rPr lang="en-US" sz="3600" b="1" dirty="0" err="1" smtClean="0"/>
              <a:t>JonKruger</a:t>
            </a:r>
            <a:endParaRPr lang="en-US" sz="3600" b="1" dirty="0" smtClean="0"/>
          </a:p>
          <a:p>
            <a:pPr algn="ctr">
              <a:buNone/>
            </a:pPr>
            <a:r>
              <a:rPr lang="en-US" sz="3600" dirty="0" smtClean="0"/>
              <a:t>Blog:</a:t>
            </a:r>
            <a:r>
              <a:rPr lang="en-US" sz="3600" b="1" dirty="0" smtClean="0"/>
              <a:t> http://</a:t>
            </a:r>
            <a:r>
              <a:rPr lang="en-US" sz="3600" b="1" dirty="0" err="1" smtClean="0"/>
              <a:t>jonkruger.com</a:t>
            </a:r>
            <a:endParaRPr lang="en-US" sz="3600" b="1"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470099" y="0"/>
            <a:ext cx="10061266" cy="6858000"/>
          </a:xfrm>
          <a:prstGeom prst="rect">
            <a:avLst/>
          </a:prstGeom>
        </p:spPr>
      </p:pic>
    </p:spTree>
    <p:extLst>
      <p:ext uri="{BB962C8B-B14F-4D97-AF65-F5344CB8AC3E}">
        <p14:creationId xmlns:p14="http://schemas.microsoft.com/office/powerpoint/2010/main" val="29527084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4294967295"/>
          </p:nvPr>
        </p:nvPicPr>
        <p:blipFill rotWithShape="1">
          <a:blip r:embed="rId3"/>
          <a:srcRect l="-1" t="-2939" r="-1637" b="-4944"/>
          <a:stretch/>
        </p:blipFill>
        <p:spPr>
          <a:xfrm>
            <a:off x="0" y="-202024"/>
            <a:ext cx="9293724" cy="7417174"/>
          </a:xfrm>
          <a:prstGeom prst="rect">
            <a:avLst/>
          </a:prstGeom>
        </p:spPr>
      </p:pic>
    </p:spTree>
    <p:extLst>
      <p:ext uri="{BB962C8B-B14F-4D97-AF65-F5344CB8AC3E}">
        <p14:creationId xmlns:p14="http://schemas.microsoft.com/office/powerpoint/2010/main" val="15441318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3"/>
          <a:srcRect l="-11111" r="-11111"/>
          <a:stretch/>
        </p:blipFill>
        <p:spPr>
          <a:xfrm>
            <a:off x="0" y="0"/>
            <a:ext cx="9144000" cy="6858000"/>
          </a:xfrm>
        </p:spPr>
      </p:pic>
    </p:spTree>
    <p:extLst>
      <p:ext uri="{BB962C8B-B14F-4D97-AF65-F5344CB8AC3E}">
        <p14:creationId xmlns:p14="http://schemas.microsoft.com/office/powerpoint/2010/main" val="40606027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QA death march</a:t>
            </a:r>
            <a:endParaRPr lang="en-US" dirty="0"/>
          </a:p>
        </p:txBody>
      </p:sp>
      <p:pic>
        <p:nvPicPr>
          <p:cNvPr id="4" name="Content Placeholder 3"/>
          <p:cNvPicPr>
            <a:picLocks noGrp="1" noChangeAspect="1"/>
          </p:cNvPicPr>
          <p:nvPr>
            <p:ph idx="1"/>
          </p:nvPr>
        </p:nvPicPr>
        <p:blipFill>
          <a:blip r:embed="rId3"/>
          <a:srcRect l="-26142" r="-26142"/>
          <a:stretch>
            <a:fillRect/>
          </a:stretch>
        </p:blipFill>
        <p:spPr/>
      </p:pic>
    </p:spTree>
    <p:extLst>
      <p:ext uri="{BB962C8B-B14F-4D97-AF65-F5344CB8AC3E}">
        <p14:creationId xmlns:p14="http://schemas.microsoft.com/office/powerpoint/2010/main" val="2137889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What are we building?</a:t>
            </a:r>
            <a:endParaRPr lang="en-US" dirty="0"/>
          </a:p>
        </p:txBody>
      </p:sp>
    </p:spTree>
    <p:extLst>
      <p:ext uri="{BB962C8B-B14F-4D97-AF65-F5344CB8AC3E}">
        <p14:creationId xmlns:p14="http://schemas.microsoft.com/office/powerpoint/2010/main" val="2400984229"/>
      </p:ext>
    </p:extLst>
  </p:cSld>
  <p:clrMapOvr>
    <a:masterClrMapping/>
  </p:clrMapOvr>
  <p:timing>
    <p:tnLst>
      <p:par>
        <p:cTn id="1" dur="indefinite" restart="never" nodeType="tmRoot"/>
      </p:par>
    </p:tnLst>
  </p:timing>
</p:sld>
</file>

<file path=ppt/theme/theme1.xml><?xml version="1.0" encoding="utf-8"?>
<a:theme xmlns:a="http://schemas.openxmlformats.org/drawingml/2006/main" name="Human">
  <a:themeElements>
    <a:clrScheme name="Human">
      <a:dk1>
        <a:sysClr val="windowText" lastClr="000000"/>
      </a:dk1>
      <a:lt1>
        <a:sysClr val="window" lastClr="FFFFFF"/>
      </a:lt1>
      <a:dk2>
        <a:srgbClr val="795339"/>
      </a:dk2>
      <a:lt2>
        <a:srgbClr val="F7EEDD"/>
      </a:lt2>
      <a:accent1>
        <a:srgbClr val="AD2E27"/>
      </a:accent1>
      <a:accent2>
        <a:srgbClr val="3F3D66"/>
      </a:accent2>
      <a:accent3>
        <a:srgbClr val="17517A"/>
      </a:accent3>
      <a:accent4>
        <a:srgbClr val="877E48"/>
      </a:accent4>
      <a:accent5>
        <a:srgbClr val="AF8B1E"/>
      </a:accent5>
      <a:accent6>
        <a:srgbClr val="A35E21"/>
      </a:accent6>
      <a:hlink>
        <a:srgbClr val="9B7300"/>
      </a:hlink>
      <a:folHlink>
        <a:srgbClr val="D6A73B"/>
      </a:folHlink>
    </a:clrScheme>
    <a:fontScheme name="Human">
      <a:majorFont>
        <a:latin typeface="Candara"/>
        <a:ea typeface=""/>
        <a:cs typeface=""/>
        <a:font script="Jpan" typeface="ＭＳ Ｐゴシック"/>
        <a:font script="Hang" typeface="HY견명조"/>
        <a:font script="Hans" typeface="华文新魏"/>
        <a:font script="Hant" typeface="新細明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ndara"/>
        <a:ea typeface=""/>
        <a:cs typeface=""/>
        <a:font script="Jpan" typeface="ＭＳ Ｐゴシック"/>
        <a:font script="Hang" typeface="HY견명조"/>
        <a:font script="Hans" typeface="华文楷体"/>
        <a:font script="Hant" typeface="新細明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Human">
      <a:fillStyleLst>
        <a:solidFill>
          <a:schemeClr val="phClr"/>
        </a:solidFill>
        <a:gradFill>
          <a:gsLst>
            <a:gs pos="0">
              <a:schemeClr val="phClr">
                <a:tint val="30000"/>
                <a:satMod val="175000"/>
              </a:schemeClr>
            </a:gs>
            <a:gs pos="50000">
              <a:schemeClr val="phClr">
                <a:tint val="55000"/>
                <a:satMod val="200000"/>
              </a:schemeClr>
            </a:gs>
            <a:gs pos="70000">
              <a:schemeClr val="phClr">
                <a:tint val="70000"/>
                <a:satMod val="175000"/>
              </a:schemeClr>
            </a:gs>
            <a:gs pos="100000">
              <a:schemeClr val="phClr">
                <a:tint val="85000"/>
                <a:satMod val="175000"/>
              </a:schemeClr>
            </a:gs>
          </a:gsLst>
          <a:lin ang="8000000" scaled="1"/>
        </a:gradFill>
        <a:gradFill>
          <a:gsLst>
            <a:gs pos="0">
              <a:schemeClr val="phClr">
                <a:shade val="100000"/>
                <a:satMod val="140000"/>
              </a:schemeClr>
            </a:gs>
            <a:gs pos="40000">
              <a:schemeClr val="phClr">
                <a:shade val="65000"/>
                <a:satMod val="140000"/>
              </a:schemeClr>
            </a:gs>
            <a:gs pos="70000">
              <a:schemeClr val="phClr">
                <a:shade val="40000"/>
                <a:satMod val="115000"/>
              </a:schemeClr>
            </a:gs>
            <a:gs pos="100000">
              <a:schemeClr val="phClr">
                <a:shade val="20000"/>
                <a:satMod val="115000"/>
              </a:schemeClr>
            </a:gs>
          </a:gsLst>
          <a:lin ang="8000000" scaled="1"/>
        </a:gradFill>
      </a:fillStyleLst>
      <a:lnStyleLst>
        <a:ln w="5000" cap="rnd" cmpd="sng" algn="ctr">
          <a:solidFill>
            <a:schemeClr val="phClr"/>
          </a:solidFill>
          <a:prstDash val="solid"/>
        </a:ln>
        <a:ln w="12700" cap="rnd" cmpd="sng" algn="ctr">
          <a:solidFill>
            <a:schemeClr val="phClr"/>
          </a:solidFill>
          <a:prstDash val="solid"/>
        </a:ln>
        <a:ln w="28100" cap="rnd" cmpd="sng" algn="ctr">
          <a:solidFill>
            <a:schemeClr val="phClr"/>
          </a:solidFill>
          <a:prstDash val="solid"/>
        </a:ln>
      </a:lnStyleLst>
      <a:effectStyleLst>
        <a:effectStyle>
          <a:effectLst>
            <a:outerShdw blurRad="39000" dist="25400" dir="9000000" rotWithShape="0">
              <a:srgbClr val="1A0000">
                <a:alpha val="35000"/>
              </a:srgbClr>
            </a:outerShdw>
          </a:effectLst>
        </a:effectStyle>
        <a:effectStyle>
          <a:effectLst>
            <a:outerShdw blurRad="39000" dist="25400" dir="9000000" rotWithShape="0">
              <a:srgbClr val="1A0000">
                <a:alpha val="40000"/>
              </a:srgbClr>
            </a:outerShdw>
          </a:effectLst>
        </a:effectStyle>
        <a:effectStyle>
          <a:effectLst>
            <a:outerShdw blurRad="39000" dist="25400" dir="9000000" rotWithShape="0">
              <a:srgbClr val="000000">
                <a:alpha val="40000"/>
              </a:srgbClr>
            </a:outerShdw>
          </a:effectLst>
          <a:scene3d>
            <a:camera prst="orthographicFront">
              <a:rot lat="0" lon="0" rev="0"/>
            </a:camera>
            <a:lightRig rig="brightRoom" dir="tr">
              <a:rot lat="0" lon="0" rev="3540000"/>
            </a:lightRig>
          </a:scene3d>
          <a:sp3d prstMaterial="matte">
            <a:bevelT w="190500" h="44450" prst="cross"/>
          </a:sp3d>
        </a:effectStyle>
      </a:effectStyleLst>
      <a:bgFillStyleLst>
        <a:solidFill>
          <a:schemeClr val="phClr"/>
        </a:solidFill>
        <a:gradFill rotWithShape="1">
          <a:gsLst>
            <a:gs pos="0">
              <a:schemeClr val="phClr">
                <a:tint val="85000"/>
                <a:satMod val="275000"/>
              </a:schemeClr>
            </a:gs>
            <a:gs pos="3000">
              <a:schemeClr val="phClr">
                <a:tint val="87000"/>
                <a:satMod val="275000"/>
              </a:schemeClr>
            </a:gs>
            <a:gs pos="10000">
              <a:schemeClr val="phClr">
                <a:tint val="90000"/>
                <a:satMod val="275000"/>
              </a:schemeClr>
            </a:gs>
            <a:gs pos="70000">
              <a:schemeClr val="phClr">
                <a:shade val="38000"/>
                <a:satMod val="275000"/>
              </a:schemeClr>
            </a:gs>
            <a:gs pos="90000">
              <a:schemeClr val="phClr">
                <a:shade val="25000"/>
                <a:satMod val="300000"/>
              </a:schemeClr>
            </a:gs>
            <a:gs pos="100000">
              <a:schemeClr val="phClr">
                <a:shade val="22000"/>
                <a:satMod val="300000"/>
              </a:schemeClr>
            </a:gs>
          </a:gsLst>
          <a:path path="circle">
            <a:fillToRect l="60000" t="-3300" b="200000"/>
          </a:path>
        </a:gradFill>
        <a:gradFill rotWithShape="1">
          <a:gsLst>
            <a:gs pos="0">
              <a:schemeClr val="phClr">
                <a:tint val="57000"/>
                <a:satMod val="400000"/>
              </a:schemeClr>
            </a:gs>
            <a:gs pos="100000">
              <a:schemeClr val="phClr">
                <a:tint val="87000"/>
                <a:shade val="40000"/>
                <a:satMod val="5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Human</Template>
  <TotalTime>1685</TotalTime>
  <Words>2314</Words>
  <Application>Microsoft Office PowerPoint</Application>
  <PresentationFormat>On-screen Show (4:3)</PresentationFormat>
  <Paragraphs>225</Paragraphs>
  <Slides>40</Slides>
  <Notes>33</Notes>
  <HiddenSlides>1</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Human</vt:lpstr>
      <vt:lpstr>A Whole Team Approach To Testing</vt:lpstr>
      <vt:lpstr>Columbus ATDD Developers Group</vt:lpstr>
      <vt:lpstr>Dude, this isn’t a QA conference</vt:lpstr>
      <vt:lpstr>PowerPoint Presentation</vt:lpstr>
      <vt:lpstr>PowerPoint Presentation</vt:lpstr>
      <vt:lpstr>PowerPoint Presentation</vt:lpstr>
      <vt:lpstr>PowerPoint Presentation</vt:lpstr>
      <vt:lpstr>QA death march</vt:lpstr>
      <vt:lpstr>What are we building?</vt:lpstr>
      <vt:lpstr>A new way forward</vt:lpstr>
      <vt:lpstr>QA is not…</vt:lpstr>
      <vt:lpstr>QA is not…</vt:lpstr>
      <vt:lpstr>Working Together</vt:lpstr>
      <vt:lpstr>The Old Way</vt:lpstr>
      <vt:lpstr>The Three Amigos</vt:lpstr>
      <vt:lpstr>Acceptance Criteria</vt:lpstr>
      <vt:lpstr>Feature: Process an order</vt:lpstr>
      <vt:lpstr>Feature: Process an order</vt:lpstr>
      <vt:lpstr>Feature: Process an order – Testing Notes</vt:lpstr>
      <vt:lpstr>Feature: Process an order – Testing Notes</vt:lpstr>
      <vt:lpstr>Feature: Process an order –  Acceptance Criteria</vt:lpstr>
      <vt:lpstr>3 Amigos Tips and Tricks</vt:lpstr>
      <vt:lpstr>Automated Testing</vt:lpstr>
      <vt:lpstr>The automated testing triangle</vt:lpstr>
      <vt:lpstr>The (not) automated testing triangle</vt:lpstr>
      <vt:lpstr>The (not) automated testing triangle</vt:lpstr>
      <vt:lpstr>“What’s the best way to test this feature?”</vt:lpstr>
      <vt:lpstr>Definition of Done</vt:lpstr>
      <vt:lpstr>PowerPoint Presentation</vt:lpstr>
      <vt:lpstr>Definition of Done</vt:lpstr>
      <vt:lpstr>Definition of Done</vt:lpstr>
      <vt:lpstr>Our old board</vt:lpstr>
      <vt:lpstr>Our new board</vt:lpstr>
      <vt:lpstr>Co-location</vt:lpstr>
      <vt:lpstr>Co-location</vt:lpstr>
      <vt:lpstr>Management Structure</vt:lpstr>
      <vt:lpstr>What things look like now</vt:lpstr>
      <vt:lpstr>What can I do?</vt:lpstr>
      <vt:lpstr>?</vt:lpstr>
      <vt:lpstr>Slides and contact info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SOLID Software Design Principles</dc:title>
  <dc:creator>The Krugers</dc:creator>
  <cp:lastModifiedBy>IMAGE</cp:lastModifiedBy>
  <cp:revision>192</cp:revision>
  <dcterms:created xsi:type="dcterms:W3CDTF">2009-08-30T02:22:17Z</dcterms:created>
  <dcterms:modified xsi:type="dcterms:W3CDTF">2014-02-18T02:32:20Z</dcterms:modified>
</cp:coreProperties>
</file>

<file path=docProps/thumbnail.jpeg>
</file>